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754" r:id="rId2"/>
    <p:sldId id="258" r:id="rId3"/>
    <p:sldId id="257" r:id="rId4"/>
    <p:sldId id="775" r:id="rId5"/>
    <p:sldId id="776" r:id="rId6"/>
    <p:sldId id="777" r:id="rId7"/>
    <p:sldId id="778" r:id="rId8"/>
    <p:sldId id="779" r:id="rId9"/>
    <p:sldId id="780" r:id="rId10"/>
    <p:sldId id="781" r:id="rId11"/>
    <p:sldId id="782" r:id="rId12"/>
    <p:sldId id="783" r:id="rId13"/>
    <p:sldId id="784" r:id="rId14"/>
    <p:sldId id="785" r:id="rId15"/>
    <p:sldId id="786" r:id="rId16"/>
    <p:sldId id="787" r:id="rId17"/>
    <p:sldId id="868" r:id="rId18"/>
    <p:sldId id="329" r:id="rId19"/>
    <p:sldId id="856" r:id="rId20"/>
    <p:sldId id="857" r:id="rId21"/>
    <p:sldId id="858" r:id="rId22"/>
    <p:sldId id="859" r:id="rId23"/>
    <p:sldId id="860" r:id="rId24"/>
    <p:sldId id="861" r:id="rId25"/>
    <p:sldId id="862" r:id="rId26"/>
    <p:sldId id="863" r:id="rId27"/>
    <p:sldId id="864" r:id="rId28"/>
    <p:sldId id="865" r:id="rId29"/>
    <p:sldId id="866" r:id="rId30"/>
    <p:sldId id="867" r:id="rId31"/>
    <p:sldId id="351" r:id="rId32"/>
    <p:sldId id="352" r:id="rId33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C2A7"/>
    <a:srgbClr val="6BEA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726"/>
  </p:normalViewPr>
  <p:slideViewPr>
    <p:cSldViewPr>
      <p:cViewPr varScale="1">
        <p:scale>
          <a:sx n="117" d="100"/>
          <a:sy n="117" d="100"/>
        </p:scale>
        <p:origin x="384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74660A-5C78-48C2-9AB7-A493EA42134A}" type="datetimeFigureOut">
              <a:rPr lang="ru-RU" smtClean="0"/>
              <a:t>05.03.2026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12F21C-1492-416B-ABAA-C799E46057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2444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A40A46-C867-F343-368A-5E54D04DEE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65775D43-CC11-28E1-7653-BE5FDCDFBB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F713A818-9531-4F34-0324-20353B04AC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9128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1324" y="0"/>
            <a:ext cx="2974848" cy="179985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095280" y="327974"/>
            <a:ext cx="2112010" cy="6139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50" b="1" i="0">
                <a:solidFill>
                  <a:srgbClr val="00506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300" b="0" i="0">
                <a:solidFill>
                  <a:srgbClr val="1B4F5F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3/5/26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50" b="1" i="0">
                <a:solidFill>
                  <a:srgbClr val="00506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300" b="0" i="0">
                <a:solidFill>
                  <a:srgbClr val="1B4F5F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3/5/26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50" b="1" i="0">
                <a:solidFill>
                  <a:srgbClr val="00506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3/5/26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5858078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50" b="1" i="0">
                <a:solidFill>
                  <a:srgbClr val="00506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3/5/26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3/5/26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Облож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657FF95-5B5E-DACC-3E76-8C79A52310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5238" y="-530021"/>
            <a:ext cx="2573737" cy="223558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309620B-63CB-F578-6E1E-5419E0EFF0D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26947" b="28196"/>
          <a:stretch/>
        </p:blipFill>
        <p:spPr>
          <a:xfrm>
            <a:off x="7200790" y="2769045"/>
            <a:ext cx="4991210" cy="4088955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8AC739-0055-4425-8A5A-76DD52E63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5299" y="1287496"/>
            <a:ext cx="7506315" cy="589713"/>
          </a:xfrm>
        </p:spPr>
        <p:txBody>
          <a:bodyPr/>
          <a:lstStyle>
            <a:lvl1pPr>
              <a:lnSpc>
                <a:spcPct val="90000"/>
              </a:lnSpc>
              <a:defRPr sz="4258" cap="all" baseline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CC4A738-A68A-FADE-C0D5-9B83AA70E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45280" y="6377940"/>
            <a:ext cx="3901440" cy="276999"/>
          </a:xfrm>
        </p:spPr>
        <p:txBody>
          <a:bodyPr/>
          <a:lstStyle/>
          <a:p>
            <a:r>
              <a:rPr lang="ru-RU" dirty="0"/>
              <a:t>Место, год</a:t>
            </a:r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5DF035BD-3BC6-4AD3-BC07-9F2325C1C56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2225" y="4987344"/>
            <a:ext cx="7506316" cy="268087"/>
          </a:xfrm>
        </p:spPr>
        <p:txBody>
          <a:bodyPr/>
          <a:lstStyle>
            <a:lvl1pPr>
              <a:defRPr lang="ru-RU" sz="1742" b="0" i="0" u="none" strike="noStrike" cap="none" spc="0" baseline="0" dirty="0">
                <a:solidFill>
                  <a:schemeClr val="accent3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marR="0" lvl="0" indent="0" algn="l" defTabSz="412740" rtl="0" latinLnBrk="0">
              <a:lnSpc>
                <a:spcPct val="100000"/>
              </a:lnSpc>
              <a:spcBef>
                <a:spcPts val="0"/>
              </a:spcBef>
              <a:spcAft>
                <a:spcPts val="774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ru-RU" dirty="0"/>
              <a:t>Образец</a:t>
            </a:r>
            <a:r>
              <a:rPr lang="en-US" dirty="0"/>
              <a:t> </a:t>
            </a:r>
            <a:r>
              <a:rPr lang="ru-RU" dirty="0"/>
              <a:t>дескриптора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1EEF2C6-CDBC-4165-B708-A97BEF060AA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146987" y="339520"/>
            <a:ext cx="2616388" cy="794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58391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6139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65400" y="606093"/>
            <a:ext cx="1478914" cy="4292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50" b="1" i="0">
                <a:solidFill>
                  <a:srgbClr val="005061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94050" y="2661010"/>
            <a:ext cx="9939655" cy="19278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300" b="0" i="0">
                <a:solidFill>
                  <a:srgbClr val="1B4F5F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3/5/26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8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8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8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8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8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8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8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8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8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8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98FF5A-2A35-6514-FE35-7AFD3FA618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4">
            <a:extLst>
              <a:ext uri="{FF2B5EF4-FFF2-40B4-BE49-F238E27FC236}">
                <a16:creationId xmlns:a16="http://schemas.microsoft.com/office/drawing/2014/main" id="{E2563121-B862-76DD-8834-25615D04A55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295400" y="4419600"/>
            <a:ext cx="5125065" cy="738664"/>
          </a:xfrm>
        </p:spPr>
        <p:txBody>
          <a:bodyPr/>
          <a:lstStyle/>
          <a:p>
            <a:r>
              <a:rPr lang="ru-RU" sz="2400" spc="-20" dirty="0">
                <a:solidFill>
                  <a:srgbClr val="6BEAC7"/>
                </a:solidFill>
                <a:latin typeface="Trebuchet MS"/>
              </a:rPr>
              <a:t>Проверь свои знания о грамотном управлении деньгами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7A11E5D-F1B6-A67B-DFB5-74F9DBB14CF9}"/>
              </a:ext>
            </a:extLst>
          </p:cNvPr>
          <p:cNvSpPr txBox="1"/>
          <p:nvPr/>
        </p:nvSpPr>
        <p:spPr>
          <a:xfrm>
            <a:off x="181897" y="6477000"/>
            <a:ext cx="5370870" cy="26117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 lIns="0" tIns="0" rIns="0" bIns="0">
            <a:noAutofit/>
          </a:bodyPr>
          <a:lstStyle/>
          <a:p>
            <a:pPr algn="l" hangingPunct="1"/>
            <a:r>
              <a:rPr lang="ru-RU" spc="-20" dirty="0">
                <a:solidFill>
                  <a:srgbClr val="6BEAC7"/>
                </a:solidFill>
                <a:latin typeface="Trebuchet MS"/>
              </a:rPr>
              <a:t>2026</a:t>
            </a:r>
            <a:endParaRPr lang="ru-RU" sz="2000" spc="-20" dirty="0">
              <a:solidFill>
                <a:srgbClr val="6BEAC7"/>
              </a:solidFill>
              <a:latin typeface="Trebuchet MS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C55CDF11-8B51-BD2C-4CAD-39E2CC7B18A1}"/>
              </a:ext>
            </a:extLst>
          </p:cNvPr>
          <p:cNvSpPr txBox="1">
            <a:spLocks/>
          </p:cNvSpPr>
          <p:nvPr/>
        </p:nvSpPr>
        <p:spPr>
          <a:xfrm>
            <a:off x="1317171" y="1371600"/>
            <a:ext cx="2889885" cy="10284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lnSpc>
                <a:spcPct val="90000"/>
              </a:lnSpc>
              <a:defRPr sz="4258" b="1" i="0" cap="all" baseline="0">
                <a:solidFill>
                  <a:srgbClr val="005061"/>
                </a:solidFill>
                <a:latin typeface="Trebuchet MS"/>
                <a:ea typeface="+mj-ea"/>
                <a:cs typeface="Trebuchet MS"/>
              </a:defRPr>
            </a:lvl1pPr>
          </a:lstStyle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6600" spc="-20" dirty="0">
                <a:solidFill>
                  <a:srgbClr val="31C2A7"/>
                </a:solidFill>
              </a:rPr>
              <a:t>КВИЗ</a:t>
            </a: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66870473-40D4-A04A-B113-0631F6939F5D}"/>
              </a:ext>
            </a:extLst>
          </p:cNvPr>
          <p:cNvSpPr txBox="1"/>
          <p:nvPr/>
        </p:nvSpPr>
        <p:spPr>
          <a:xfrm>
            <a:off x="459533" y="2124044"/>
            <a:ext cx="11049000" cy="2138342"/>
          </a:xfrm>
          <a:prstGeom prst="rect">
            <a:avLst/>
          </a:prstGeom>
        </p:spPr>
        <p:txBody>
          <a:bodyPr vert="horz" wrap="square" lIns="0" tIns="204470" rIns="0" bIns="0" rtlCol="0">
            <a:spAutoFit/>
          </a:bodyPr>
          <a:lstStyle/>
          <a:p>
            <a:pPr marL="467995" marR="2429510" indent="-455930">
              <a:lnSpc>
                <a:spcPts val="7859"/>
              </a:lnSpc>
              <a:spcBef>
                <a:spcPts val="1610"/>
              </a:spcBef>
            </a:pPr>
            <a:r>
              <a:rPr sz="5400" spc="-20" dirty="0">
                <a:solidFill>
                  <a:srgbClr val="31C2A7"/>
                </a:solidFill>
                <a:latin typeface="Trebuchet MS"/>
                <a:cs typeface="Trebuchet MS"/>
              </a:rPr>
              <a:t>«</a:t>
            </a:r>
            <a:r>
              <a:rPr lang="ru-RU" sz="5400" spc="-20" dirty="0">
                <a:solidFill>
                  <a:srgbClr val="31C2A7"/>
                </a:solidFill>
                <a:latin typeface="Trebuchet MS"/>
                <a:cs typeface="Trebuchet MS"/>
              </a:rPr>
              <a:t>Финансовые инструменты</a:t>
            </a:r>
            <a:r>
              <a:rPr sz="5400" spc="-10" dirty="0">
                <a:solidFill>
                  <a:srgbClr val="31C2A7"/>
                </a:solidFill>
                <a:latin typeface="Trebuchet MS"/>
                <a:cs typeface="Trebuchet MS"/>
              </a:rPr>
              <a:t>»</a:t>
            </a:r>
            <a:endParaRPr sz="5400" dirty="0">
              <a:solidFill>
                <a:srgbClr val="31C2A7"/>
              </a:solidFill>
              <a:latin typeface="Trebuchet MS"/>
              <a:cs typeface="Trebuchet MS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BC7032-304F-B5C7-C8CA-7B569FF4A0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200" y="1215872"/>
            <a:ext cx="2131267" cy="188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033555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26C8B1-2F63-BB1D-82EE-36947A63D6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F72314BB-3008-FE2D-FDD3-9A0A5B33E8A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91600" y="0"/>
            <a:ext cx="2974848" cy="1799859"/>
          </a:xfrm>
          <a:prstGeom prst="rect">
            <a:avLst/>
          </a:prstGeom>
        </p:spPr>
      </p:pic>
      <p:sp>
        <p:nvSpPr>
          <p:cNvPr id="3" name="object 3">
            <a:extLst>
              <a:ext uri="{FF2B5EF4-FFF2-40B4-BE49-F238E27FC236}">
                <a16:creationId xmlns:a16="http://schemas.microsoft.com/office/drawing/2014/main" id="{AA5738C0-B2EF-9697-71BE-8D80D78C790F}"/>
              </a:ext>
            </a:extLst>
          </p:cNvPr>
          <p:cNvSpPr txBox="1"/>
          <p:nvPr/>
        </p:nvSpPr>
        <p:spPr>
          <a:xfrm>
            <a:off x="9442351" y="620553"/>
            <a:ext cx="2134870" cy="9855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6300" spc="165" dirty="0">
                <a:solidFill>
                  <a:srgbClr val="31C1A7"/>
                </a:solidFill>
                <a:latin typeface="Trebuchet MS"/>
                <a:cs typeface="Trebuchet MS"/>
              </a:rPr>
              <a:t>0</a:t>
            </a:r>
            <a:r>
              <a:rPr sz="6300" spc="720" dirty="0">
                <a:solidFill>
                  <a:srgbClr val="31C1A7"/>
                </a:solidFill>
                <a:latin typeface="Trebuchet MS"/>
                <a:cs typeface="Trebuchet MS"/>
              </a:rPr>
              <a:t>0</a:t>
            </a:r>
            <a:r>
              <a:rPr sz="8250" spc="-569" baseline="6060" dirty="0">
                <a:solidFill>
                  <a:srgbClr val="31C1A7"/>
                </a:solidFill>
                <a:latin typeface="Trebuchet MS"/>
                <a:cs typeface="Trebuchet MS"/>
              </a:rPr>
              <a:t>:</a:t>
            </a:r>
            <a:r>
              <a:rPr sz="6300" spc="165" dirty="0">
                <a:solidFill>
                  <a:srgbClr val="31C1A7"/>
                </a:solidFill>
                <a:latin typeface="Trebuchet MS"/>
                <a:cs typeface="Trebuchet MS"/>
              </a:rPr>
              <a:t>30</a:t>
            </a:r>
            <a:endParaRPr sz="6300">
              <a:latin typeface="Trebuchet MS"/>
              <a:cs typeface="Trebuchet MS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8A203347-755C-B277-A265-8DF4F7D0D91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5552" y="252769"/>
            <a:ext cx="8004048" cy="19979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lvl="0"/>
            <a:r>
              <a:rPr sz="3800" dirty="0" err="1">
                <a:solidFill>
                  <a:srgbClr val="1B4F5F"/>
                </a:solidFill>
              </a:rPr>
              <a:t>Вопрос</a:t>
            </a:r>
            <a:r>
              <a:rPr sz="3800" spc="-15" dirty="0">
                <a:solidFill>
                  <a:srgbClr val="1B4F5F"/>
                </a:solidFill>
              </a:rPr>
              <a:t> </a:t>
            </a:r>
            <a:r>
              <a:rPr sz="3800" spc="-50" dirty="0">
                <a:solidFill>
                  <a:srgbClr val="1B4F5F"/>
                </a:solidFill>
              </a:rPr>
              <a:t>6</a:t>
            </a:r>
            <a:br>
              <a:rPr lang="ru-RU" sz="3800" spc="-50" dirty="0">
                <a:solidFill>
                  <a:srgbClr val="1B4F5F"/>
                </a:solidFill>
              </a:rPr>
            </a:br>
            <a:br>
              <a:rPr lang="ru-RU" sz="3800" spc="-50" dirty="0">
                <a:solidFill>
                  <a:srgbClr val="1B4F5F"/>
                </a:solidFill>
              </a:rPr>
            </a:br>
            <a:r>
              <a:rPr lang="ru-RU" b="0" i="1" dirty="0"/>
              <a:t>Как реагировать на изменения цен криптовалюты?</a:t>
            </a:r>
            <a:endParaRPr b="0" i="1" dirty="0"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1A5B31B7-E12C-B3D7-D1EF-969761D72FA3}"/>
              </a:ext>
            </a:extLst>
          </p:cNvPr>
          <p:cNvSpPr txBox="1"/>
          <p:nvPr/>
        </p:nvSpPr>
        <p:spPr>
          <a:xfrm>
            <a:off x="533400" y="3151679"/>
            <a:ext cx="9144000" cy="1972335"/>
          </a:xfrm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20" dirty="0">
                <a:solidFill>
                  <a:srgbClr val="1B4F5F"/>
                </a:solidFill>
                <a:latin typeface="Trebuchet MS"/>
                <a:cs typeface="Trebuchet MS"/>
              </a:rPr>
              <a:t>А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Продавать активы сразу при любом падении цен</a:t>
            </a:r>
            <a:br>
              <a:rPr lang="ru-RU" sz="2400" dirty="0"/>
            </a:br>
            <a:r>
              <a:rPr sz="2400" b="1" spc="-50" dirty="0">
                <a:solidFill>
                  <a:srgbClr val="1B4F5F"/>
                </a:solidFill>
                <a:latin typeface="Trebuchet MS"/>
                <a:cs typeface="Trebuchet MS"/>
              </a:rPr>
              <a:t>Б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Анализировать рыночные тенденции и принимать обдуманные решения</a:t>
            </a:r>
            <a:br>
              <a:rPr lang="ru-RU" sz="2400" dirty="0"/>
            </a:br>
            <a:r>
              <a:rPr sz="2400" b="1" spc="30" dirty="0">
                <a:solidFill>
                  <a:srgbClr val="1B4F5F"/>
                </a:solidFill>
                <a:latin typeface="Trebuchet MS"/>
                <a:cs typeface="Trebuchet MS"/>
              </a:rPr>
              <a:t>В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Игнорировать изменения цен и держать криптовалюту "на всякий случай»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52EE317-74E0-9CE7-BE32-54E2853F00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05432" y="5200958"/>
            <a:ext cx="1315840" cy="13158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AF66525-134B-3A26-98D9-521B003A2E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6307233"/>
            <a:ext cx="1769658" cy="41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718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6951CF-0C57-684D-D823-39CA0A9129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241D5935-CB50-3B2E-E23C-1F4028C4556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91600" y="0"/>
            <a:ext cx="2974848" cy="1799859"/>
          </a:xfrm>
          <a:prstGeom prst="rect">
            <a:avLst/>
          </a:prstGeom>
        </p:spPr>
      </p:pic>
      <p:sp>
        <p:nvSpPr>
          <p:cNvPr id="3" name="object 3">
            <a:extLst>
              <a:ext uri="{FF2B5EF4-FFF2-40B4-BE49-F238E27FC236}">
                <a16:creationId xmlns:a16="http://schemas.microsoft.com/office/drawing/2014/main" id="{24533E38-07D0-C49B-DFBD-03E7577A2F0F}"/>
              </a:ext>
            </a:extLst>
          </p:cNvPr>
          <p:cNvSpPr txBox="1"/>
          <p:nvPr/>
        </p:nvSpPr>
        <p:spPr>
          <a:xfrm>
            <a:off x="9442351" y="620553"/>
            <a:ext cx="2134870" cy="9855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6300" spc="165" dirty="0">
                <a:solidFill>
                  <a:srgbClr val="31C1A7"/>
                </a:solidFill>
                <a:latin typeface="Trebuchet MS"/>
                <a:cs typeface="Trebuchet MS"/>
              </a:rPr>
              <a:t>0</a:t>
            </a:r>
            <a:r>
              <a:rPr sz="6300" spc="720" dirty="0">
                <a:solidFill>
                  <a:srgbClr val="31C1A7"/>
                </a:solidFill>
                <a:latin typeface="Trebuchet MS"/>
                <a:cs typeface="Trebuchet MS"/>
              </a:rPr>
              <a:t>0</a:t>
            </a:r>
            <a:r>
              <a:rPr sz="8250" spc="-569" baseline="6060" dirty="0">
                <a:solidFill>
                  <a:srgbClr val="31C1A7"/>
                </a:solidFill>
                <a:latin typeface="Trebuchet MS"/>
                <a:cs typeface="Trebuchet MS"/>
              </a:rPr>
              <a:t>:</a:t>
            </a:r>
            <a:r>
              <a:rPr sz="6300" spc="165" dirty="0">
                <a:solidFill>
                  <a:srgbClr val="31C1A7"/>
                </a:solidFill>
                <a:latin typeface="Trebuchet MS"/>
                <a:cs typeface="Trebuchet MS"/>
              </a:rPr>
              <a:t>30</a:t>
            </a:r>
            <a:endParaRPr sz="6300">
              <a:latin typeface="Trebuchet MS"/>
              <a:cs typeface="Trebuchet MS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438064CF-7779-2C18-3A93-355D411BDB5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5552" y="252769"/>
            <a:ext cx="8004048" cy="281359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lvl="0"/>
            <a:r>
              <a:rPr sz="3800" dirty="0" err="1">
                <a:solidFill>
                  <a:srgbClr val="1B4F5F"/>
                </a:solidFill>
              </a:rPr>
              <a:t>Вопрос</a:t>
            </a:r>
            <a:r>
              <a:rPr sz="3800" spc="-15" dirty="0">
                <a:solidFill>
                  <a:srgbClr val="1B4F5F"/>
                </a:solidFill>
              </a:rPr>
              <a:t> </a:t>
            </a:r>
            <a:r>
              <a:rPr lang="ru-RU" sz="3800" spc="-50" dirty="0">
                <a:solidFill>
                  <a:srgbClr val="1B4F5F"/>
                </a:solidFill>
              </a:rPr>
              <a:t>7</a:t>
            </a:r>
            <a:br>
              <a:rPr lang="ru-RU" sz="3800" spc="-50" dirty="0">
                <a:solidFill>
                  <a:srgbClr val="1B4F5F"/>
                </a:solidFill>
              </a:rPr>
            </a:br>
            <a:br>
              <a:rPr lang="ru-RU" sz="3800" spc="-50" dirty="0">
                <a:solidFill>
                  <a:srgbClr val="1B4F5F"/>
                </a:solidFill>
              </a:rPr>
            </a:br>
            <a:r>
              <a:rPr lang="ru-RU" b="0" i="1" dirty="0"/>
              <a:t>Какие факторы могут повлиять на цену криптовалюты?</a:t>
            </a:r>
            <a:br>
              <a:rPr lang="ru-RU" dirty="0"/>
            </a:br>
            <a:br>
              <a:rPr lang="ru-RU" dirty="0"/>
            </a:br>
            <a:endParaRPr b="0" i="1" dirty="0"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BEAA1C94-AA6A-2515-8103-E10A2D6EADED}"/>
              </a:ext>
            </a:extLst>
          </p:cNvPr>
          <p:cNvSpPr txBox="1"/>
          <p:nvPr/>
        </p:nvSpPr>
        <p:spPr>
          <a:xfrm>
            <a:off x="533400" y="3151679"/>
            <a:ext cx="9144000" cy="1361911"/>
          </a:xfrm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20" dirty="0">
                <a:solidFill>
                  <a:srgbClr val="1B4F5F"/>
                </a:solidFill>
                <a:latin typeface="Trebuchet MS"/>
                <a:cs typeface="Trebuchet MS"/>
              </a:rPr>
              <a:t>А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Политические решения и макроэкономические события</a:t>
            </a:r>
            <a:br>
              <a:rPr lang="ru-RU" sz="2400" dirty="0"/>
            </a:br>
            <a:r>
              <a:rPr sz="2400" b="1" spc="-50" dirty="0">
                <a:solidFill>
                  <a:srgbClr val="1B4F5F"/>
                </a:solidFill>
                <a:latin typeface="Trebuchet MS"/>
                <a:cs typeface="Trebuchet MS"/>
              </a:rPr>
              <a:t>Б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Только спрос и предложение на рынке криптовалют</a:t>
            </a:r>
          </a:p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30" dirty="0">
                <a:solidFill>
                  <a:srgbClr val="1B4F5F"/>
                </a:solidFill>
                <a:latin typeface="Trebuchet MS"/>
                <a:cs typeface="Trebuchet MS"/>
              </a:rPr>
              <a:t>В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Погода и культурные события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BDE994D-ED0C-67B0-EB36-E5AF8BA533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05432" y="5200958"/>
            <a:ext cx="1315840" cy="13158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9891819-5239-431D-A7E9-40F7482273E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6307233"/>
            <a:ext cx="1769658" cy="41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5028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5DE3F5-4F46-6852-D67A-4ABB44F8E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4126552C-3B1A-7031-34FE-C0C9280B80B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91600" y="0"/>
            <a:ext cx="2974848" cy="1799859"/>
          </a:xfrm>
          <a:prstGeom prst="rect">
            <a:avLst/>
          </a:prstGeom>
        </p:spPr>
      </p:pic>
      <p:sp>
        <p:nvSpPr>
          <p:cNvPr id="3" name="object 3">
            <a:extLst>
              <a:ext uri="{FF2B5EF4-FFF2-40B4-BE49-F238E27FC236}">
                <a16:creationId xmlns:a16="http://schemas.microsoft.com/office/drawing/2014/main" id="{00BBF20B-BCDE-6F89-2B9F-1E0C38C5CDA4}"/>
              </a:ext>
            </a:extLst>
          </p:cNvPr>
          <p:cNvSpPr txBox="1"/>
          <p:nvPr/>
        </p:nvSpPr>
        <p:spPr>
          <a:xfrm>
            <a:off x="9442351" y="620553"/>
            <a:ext cx="2134870" cy="9855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6300" spc="165" dirty="0">
                <a:solidFill>
                  <a:srgbClr val="31C1A7"/>
                </a:solidFill>
                <a:latin typeface="Trebuchet MS"/>
                <a:cs typeface="Trebuchet MS"/>
              </a:rPr>
              <a:t>0</a:t>
            </a:r>
            <a:r>
              <a:rPr sz="6300" spc="720" dirty="0">
                <a:solidFill>
                  <a:srgbClr val="31C1A7"/>
                </a:solidFill>
                <a:latin typeface="Trebuchet MS"/>
                <a:cs typeface="Trebuchet MS"/>
              </a:rPr>
              <a:t>0</a:t>
            </a:r>
            <a:r>
              <a:rPr sz="8250" spc="-569" baseline="6060" dirty="0">
                <a:solidFill>
                  <a:srgbClr val="31C1A7"/>
                </a:solidFill>
                <a:latin typeface="Trebuchet MS"/>
                <a:cs typeface="Trebuchet MS"/>
              </a:rPr>
              <a:t>:</a:t>
            </a:r>
            <a:r>
              <a:rPr sz="6300" spc="165" dirty="0">
                <a:solidFill>
                  <a:srgbClr val="31C1A7"/>
                </a:solidFill>
                <a:latin typeface="Trebuchet MS"/>
                <a:cs typeface="Trebuchet MS"/>
              </a:rPr>
              <a:t>30</a:t>
            </a:r>
            <a:endParaRPr sz="6300">
              <a:latin typeface="Trebuchet MS"/>
              <a:cs typeface="Trebuchet MS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D0094670-6B4E-FEBC-8C71-DCAB0FB0D75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5552" y="252769"/>
            <a:ext cx="8004048" cy="3221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sz="3800" dirty="0" err="1">
                <a:solidFill>
                  <a:srgbClr val="1B4F5F"/>
                </a:solidFill>
              </a:rPr>
              <a:t>Вопрос</a:t>
            </a:r>
            <a:r>
              <a:rPr sz="3800" spc="-15" dirty="0">
                <a:solidFill>
                  <a:srgbClr val="1B4F5F"/>
                </a:solidFill>
              </a:rPr>
              <a:t> </a:t>
            </a:r>
            <a:r>
              <a:rPr lang="ru-RU" sz="3800" spc="-50" dirty="0">
                <a:solidFill>
                  <a:srgbClr val="1B4F5F"/>
                </a:solidFill>
              </a:rPr>
              <a:t>8</a:t>
            </a:r>
            <a:br>
              <a:rPr lang="ru-RU" sz="3800" spc="-50" dirty="0">
                <a:solidFill>
                  <a:srgbClr val="1B4F5F"/>
                </a:solidFill>
              </a:rPr>
            </a:br>
            <a:br>
              <a:rPr lang="ru-RU" sz="3800" b="0" i="1" spc="-50" dirty="0">
                <a:solidFill>
                  <a:srgbClr val="1B4F5F"/>
                </a:solidFill>
              </a:rPr>
            </a:br>
            <a:r>
              <a:rPr lang="ru-RU" b="0" i="1" dirty="0"/>
              <a:t>Какие аспекты следует учитывать при риске покупки криптовалюты?</a:t>
            </a:r>
            <a:br>
              <a:rPr lang="ru-RU" b="0" i="1" dirty="0"/>
            </a:br>
            <a:br>
              <a:rPr lang="ru-RU" dirty="0"/>
            </a:br>
            <a:br>
              <a:rPr lang="ru-RU" dirty="0"/>
            </a:br>
            <a:endParaRPr b="0" i="1" dirty="0"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C4984F96-5746-A7EB-ED73-BD4F2C28975F}"/>
              </a:ext>
            </a:extLst>
          </p:cNvPr>
          <p:cNvSpPr txBox="1"/>
          <p:nvPr/>
        </p:nvSpPr>
        <p:spPr>
          <a:xfrm>
            <a:off x="533400" y="3151679"/>
            <a:ext cx="9144000" cy="2100575"/>
          </a:xfrm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20" dirty="0">
                <a:solidFill>
                  <a:srgbClr val="1B4F5F"/>
                </a:solidFill>
                <a:latin typeface="Trebuchet MS"/>
                <a:cs typeface="Trebuchet MS"/>
              </a:rPr>
              <a:t>А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Диверсификация портфеля и анализ финансовых показателей</a:t>
            </a:r>
            <a:br>
              <a:rPr lang="ru-RU" sz="2400" dirty="0"/>
            </a:br>
            <a:r>
              <a:rPr sz="2400" b="1" spc="-50" dirty="0">
                <a:solidFill>
                  <a:srgbClr val="1B4F5F"/>
                </a:solidFill>
                <a:latin typeface="Trebuchet MS"/>
                <a:cs typeface="Trebuchet MS"/>
              </a:rPr>
              <a:t>Б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Прогнозирование будущих цен и уверенность в успешном исходе</a:t>
            </a:r>
          </a:p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-50" dirty="0">
                <a:solidFill>
                  <a:srgbClr val="1B4F5F"/>
                </a:solidFill>
                <a:latin typeface="Trebuchet MS"/>
              </a:rPr>
              <a:t>В</a:t>
            </a:r>
            <a:r>
              <a:rPr sz="2400" spc="-10" dirty="0">
                <a:solidFill>
                  <a:srgbClr val="1B4F5F"/>
                </a:solidFill>
                <a:latin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Игнорирование рисков и надежда на удачу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AE78B4C-3FD0-DAE9-CAFF-4AAA015FF4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05432" y="5200958"/>
            <a:ext cx="1315840" cy="13158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09EB958-66DE-9888-5B53-BADE9C12ED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6307233"/>
            <a:ext cx="1769658" cy="41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046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2CD0F7-249F-9A31-7EA3-B16198D148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1ABC4ED9-32ED-BE78-E2D2-755A72EF9E0A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91600" y="0"/>
            <a:ext cx="2974848" cy="1799859"/>
          </a:xfrm>
          <a:prstGeom prst="rect">
            <a:avLst/>
          </a:prstGeom>
        </p:spPr>
      </p:pic>
      <p:sp>
        <p:nvSpPr>
          <p:cNvPr id="3" name="object 3">
            <a:extLst>
              <a:ext uri="{FF2B5EF4-FFF2-40B4-BE49-F238E27FC236}">
                <a16:creationId xmlns:a16="http://schemas.microsoft.com/office/drawing/2014/main" id="{D37E1405-D402-FE7B-6F53-3B9E639EB662}"/>
              </a:ext>
            </a:extLst>
          </p:cNvPr>
          <p:cNvSpPr txBox="1"/>
          <p:nvPr/>
        </p:nvSpPr>
        <p:spPr>
          <a:xfrm>
            <a:off x="9442351" y="620553"/>
            <a:ext cx="2134870" cy="9855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6300" spc="165" dirty="0">
                <a:solidFill>
                  <a:srgbClr val="31C1A7"/>
                </a:solidFill>
                <a:latin typeface="Trebuchet MS"/>
                <a:cs typeface="Trebuchet MS"/>
              </a:rPr>
              <a:t>0</a:t>
            </a:r>
            <a:r>
              <a:rPr sz="6300" spc="720" dirty="0">
                <a:solidFill>
                  <a:srgbClr val="31C1A7"/>
                </a:solidFill>
                <a:latin typeface="Trebuchet MS"/>
                <a:cs typeface="Trebuchet MS"/>
              </a:rPr>
              <a:t>0</a:t>
            </a:r>
            <a:r>
              <a:rPr sz="8250" spc="-569" baseline="6060" dirty="0">
                <a:solidFill>
                  <a:srgbClr val="31C1A7"/>
                </a:solidFill>
                <a:latin typeface="Trebuchet MS"/>
                <a:cs typeface="Trebuchet MS"/>
              </a:rPr>
              <a:t>:</a:t>
            </a:r>
            <a:r>
              <a:rPr sz="6300" spc="165" dirty="0">
                <a:solidFill>
                  <a:srgbClr val="31C1A7"/>
                </a:solidFill>
                <a:latin typeface="Trebuchet MS"/>
                <a:cs typeface="Trebuchet MS"/>
              </a:rPr>
              <a:t>30</a:t>
            </a:r>
            <a:endParaRPr sz="6300">
              <a:latin typeface="Trebuchet MS"/>
              <a:cs typeface="Trebuchet MS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D86F6CEE-311C-2730-6693-C264F92E414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5552" y="252769"/>
            <a:ext cx="8004048" cy="36291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sz="3800" dirty="0" err="1">
                <a:solidFill>
                  <a:srgbClr val="1B4F5F"/>
                </a:solidFill>
              </a:rPr>
              <a:t>Вопрос</a:t>
            </a:r>
            <a:r>
              <a:rPr sz="3800" spc="-15" dirty="0">
                <a:solidFill>
                  <a:srgbClr val="1B4F5F"/>
                </a:solidFill>
              </a:rPr>
              <a:t> </a:t>
            </a:r>
            <a:r>
              <a:rPr lang="ru-RU" sz="3800" spc="-50" dirty="0">
                <a:solidFill>
                  <a:srgbClr val="1B4F5F"/>
                </a:solidFill>
              </a:rPr>
              <a:t>9</a:t>
            </a:r>
            <a:br>
              <a:rPr lang="ru-RU" sz="3800" spc="-50" dirty="0">
                <a:solidFill>
                  <a:srgbClr val="1B4F5F"/>
                </a:solidFill>
              </a:rPr>
            </a:br>
            <a:br>
              <a:rPr lang="ru-RU" sz="3800" b="0" i="1" spc="-50" dirty="0">
                <a:solidFill>
                  <a:srgbClr val="1B4F5F"/>
                </a:solidFill>
              </a:rPr>
            </a:br>
            <a:r>
              <a:rPr lang="ru-RU" b="0" i="1" dirty="0"/>
              <a:t>Какие виды новостей могут сильнее всего повлиять на цены акций и облигаций?</a:t>
            </a:r>
            <a:br>
              <a:rPr lang="ru-RU" dirty="0"/>
            </a:br>
            <a:br>
              <a:rPr lang="ru-RU" b="0" i="1" dirty="0"/>
            </a:br>
            <a:br>
              <a:rPr lang="ru-RU" dirty="0"/>
            </a:br>
            <a:br>
              <a:rPr lang="ru-RU" dirty="0"/>
            </a:br>
            <a:endParaRPr b="0" i="1" dirty="0"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2CC4C4AD-F872-2C0D-18E2-501847C2A8DE}"/>
              </a:ext>
            </a:extLst>
          </p:cNvPr>
          <p:cNvSpPr txBox="1"/>
          <p:nvPr/>
        </p:nvSpPr>
        <p:spPr>
          <a:xfrm>
            <a:off x="533400" y="3151679"/>
            <a:ext cx="9144000" cy="1731243"/>
          </a:xfrm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20" dirty="0">
                <a:solidFill>
                  <a:srgbClr val="1B4F5F"/>
                </a:solidFill>
                <a:latin typeface="Trebuchet MS"/>
                <a:cs typeface="Trebuchet MS"/>
              </a:rPr>
              <a:t>А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Мнение финансовых аналитиков о ситуации на рынке</a:t>
            </a:r>
            <a:br>
              <a:rPr lang="ru-RU" sz="2400" dirty="0"/>
            </a:br>
            <a:r>
              <a:rPr sz="2400" b="1" spc="-50" dirty="0">
                <a:solidFill>
                  <a:srgbClr val="1B4F5F"/>
                </a:solidFill>
                <a:latin typeface="Trebuchet MS"/>
                <a:cs typeface="Trebuchet MS"/>
              </a:rPr>
              <a:t>Б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Новости о спортивных соревнованиях и шоу-бизнесе</a:t>
            </a:r>
          </a:p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-50" dirty="0">
                <a:solidFill>
                  <a:srgbClr val="1B4F5F"/>
                </a:solidFill>
                <a:latin typeface="Trebuchet MS"/>
              </a:rPr>
              <a:t>В</a:t>
            </a:r>
            <a:r>
              <a:rPr sz="2400" spc="-10" dirty="0">
                <a:solidFill>
                  <a:srgbClr val="1B4F5F"/>
                </a:solidFill>
                <a:latin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Объявление компанией о крупной сделке, изменениях в руководстве, выпуске нового продукта и т. д.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29A1A78-EC7D-5F5D-6DC4-A8CEDDB673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05432" y="5200958"/>
            <a:ext cx="1315840" cy="13158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860F0DD-DC54-61D8-5563-B38A630323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6307233"/>
            <a:ext cx="1769658" cy="41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9052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380D28-311C-033C-0D5C-02CDFCCD68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74EA60B1-2E7D-C0C6-A528-6424FC44E8F1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91600" y="0"/>
            <a:ext cx="2974848" cy="1799859"/>
          </a:xfrm>
          <a:prstGeom prst="rect">
            <a:avLst/>
          </a:prstGeom>
        </p:spPr>
      </p:pic>
      <p:sp>
        <p:nvSpPr>
          <p:cNvPr id="3" name="object 3">
            <a:extLst>
              <a:ext uri="{FF2B5EF4-FFF2-40B4-BE49-F238E27FC236}">
                <a16:creationId xmlns:a16="http://schemas.microsoft.com/office/drawing/2014/main" id="{6B37AB09-2A15-096E-C201-DE54E1C21CA8}"/>
              </a:ext>
            </a:extLst>
          </p:cNvPr>
          <p:cNvSpPr txBox="1"/>
          <p:nvPr/>
        </p:nvSpPr>
        <p:spPr>
          <a:xfrm>
            <a:off x="9442351" y="620553"/>
            <a:ext cx="2134870" cy="9855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6300" spc="165" dirty="0">
                <a:solidFill>
                  <a:srgbClr val="31C1A7"/>
                </a:solidFill>
                <a:latin typeface="Trebuchet MS"/>
                <a:cs typeface="Trebuchet MS"/>
              </a:rPr>
              <a:t>0</a:t>
            </a:r>
            <a:r>
              <a:rPr sz="6300" spc="720" dirty="0">
                <a:solidFill>
                  <a:srgbClr val="31C1A7"/>
                </a:solidFill>
                <a:latin typeface="Trebuchet MS"/>
                <a:cs typeface="Trebuchet MS"/>
              </a:rPr>
              <a:t>0</a:t>
            </a:r>
            <a:r>
              <a:rPr sz="8250" spc="-569" baseline="6060" dirty="0">
                <a:solidFill>
                  <a:srgbClr val="31C1A7"/>
                </a:solidFill>
                <a:latin typeface="Trebuchet MS"/>
                <a:cs typeface="Trebuchet MS"/>
              </a:rPr>
              <a:t>:</a:t>
            </a:r>
            <a:r>
              <a:rPr sz="6300" spc="165" dirty="0">
                <a:solidFill>
                  <a:srgbClr val="31C1A7"/>
                </a:solidFill>
                <a:latin typeface="Trebuchet MS"/>
                <a:cs typeface="Trebuchet MS"/>
              </a:rPr>
              <a:t>30</a:t>
            </a:r>
            <a:endParaRPr sz="6300">
              <a:latin typeface="Trebuchet MS"/>
              <a:cs typeface="Trebuchet MS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A87D3967-8E19-C426-C4CB-06B1BF42094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5552" y="252769"/>
            <a:ext cx="8004048" cy="40370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sz="3800" dirty="0" err="1">
                <a:solidFill>
                  <a:srgbClr val="1B4F5F"/>
                </a:solidFill>
              </a:rPr>
              <a:t>Вопрос</a:t>
            </a:r>
            <a:r>
              <a:rPr sz="3800" spc="-15" dirty="0">
                <a:solidFill>
                  <a:srgbClr val="1B4F5F"/>
                </a:solidFill>
              </a:rPr>
              <a:t> </a:t>
            </a:r>
            <a:r>
              <a:rPr lang="ru-RU" sz="3800" spc="-50" dirty="0">
                <a:solidFill>
                  <a:srgbClr val="1B4F5F"/>
                </a:solidFill>
              </a:rPr>
              <a:t>10</a:t>
            </a:r>
            <a:br>
              <a:rPr lang="ru-RU" sz="3800" spc="-50" dirty="0">
                <a:solidFill>
                  <a:srgbClr val="1B4F5F"/>
                </a:solidFill>
              </a:rPr>
            </a:br>
            <a:br>
              <a:rPr lang="ru-RU" sz="3800" b="0" i="1" spc="-50" dirty="0">
                <a:solidFill>
                  <a:srgbClr val="1B4F5F"/>
                </a:solidFill>
              </a:rPr>
            </a:br>
            <a:r>
              <a:rPr lang="ru-RU" b="0" i="1" dirty="0"/>
              <a:t>Как реагировать на новости, чтобы минимизировать риски инвестирования?</a:t>
            </a:r>
            <a:br>
              <a:rPr lang="ru-RU" dirty="0"/>
            </a:br>
            <a:br>
              <a:rPr lang="ru-RU" dirty="0"/>
            </a:br>
            <a:br>
              <a:rPr lang="ru-RU" b="0" i="1" dirty="0"/>
            </a:br>
            <a:br>
              <a:rPr lang="ru-RU" dirty="0"/>
            </a:br>
            <a:br>
              <a:rPr lang="ru-RU" dirty="0"/>
            </a:br>
            <a:endParaRPr b="0" i="1" dirty="0"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A0C34D67-F3DE-50D0-B106-F039F0E60449}"/>
              </a:ext>
            </a:extLst>
          </p:cNvPr>
          <p:cNvSpPr txBox="1"/>
          <p:nvPr/>
        </p:nvSpPr>
        <p:spPr>
          <a:xfrm>
            <a:off x="533400" y="3151679"/>
            <a:ext cx="9144000" cy="1731243"/>
          </a:xfrm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20" dirty="0">
                <a:solidFill>
                  <a:srgbClr val="1B4F5F"/>
                </a:solidFill>
                <a:latin typeface="Trebuchet MS"/>
                <a:cs typeface="Trebuchet MS"/>
              </a:rPr>
              <a:t>А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Реагировать эмоционально и срочно продавать акции</a:t>
            </a:r>
            <a:br>
              <a:rPr lang="ru-RU" sz="2400" dirty="0"/>
            </a:br>
            <a:r>
              <a:rPr sz="2400" b="1" spc="-50" dirty="0">
                <a:solidFill>
                  <a:srgbClr val="1B4F5F"/>
                </a:solidFill>
                <a:latin typeface="Trebuchet MS"/>
                <a:cs typeface="Trebuchet MS"/>
              </a:rPr>
              <a:t>Б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Оценивать влияние новостей на финансовые показатели и рыночные тренды, принимая обоснованные решения</a:t>
            </a:r>
          </a:p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-50" dirty="0">
                <a:solidFill>
                  <a:srgbClr val="1B4F5F"/>
                </a:solidFill>
                <a:latin typeface="Trebuchet MS"/>
              </a:rPr>
              <a:t>В</a:t>
            </a:r>
            <a:r>
              <a:rPr sz="2400" spc="-10" dirty="0">
                <a:solidFill>
                  <a:srgbClr val="1B4F5F"/>
                </a:solidFill>
                <a:latin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Игнорировать новости и оставаться пассивным инвестором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91C2B65-1813-D742-F6BD-7CE8C03C94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05432" y="5200958"/>
            <a:ext cx="1315840" cy="13158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AD9B750-CB5C-4BA9-EE90-D246D22D0B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6307233"/>
            <a:ext cx="1769658" cy="41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2248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C1C8BC-4529-86AE-4BF1-FC566B2BF1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BF0CFE4C-4DF4-8526-5646-702E2C6057E9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91600" y="0"/>
            <a:ext cx="2974848" cy="1799859"/>
          </a:xfrm>
          <a:prstGeom prst="rect">
            <a:avLst/>
          </a:prstGeom>
        </p:spPr>
      </p:pic>
      <p:sp>
        <p:nvSpPr>
          <p:cNvPr id="3" name="object 3">
            <a:extLst>
              <a:ext uri="{FF2B5EF4-FFF2-40B4-BE49-F238E27FC236}">
                <a16:creationId xmlns:a16="http://schemas.microsoft.com/office/drawing/2014/main" id="{5261180F-B365-FB3F-2E9D-CF5674F289AB}"/>
              </a:ext>
            </a:extLst>
          </p:cNvPr>
          <p:cNvSpPr txBox="1"/>
          <p:nvPr/>
        </p:nvSpPr>
        <p:spPr>
          <a:xfrm>
            <a:off x="9442351" y="620553"/>
            <a:ext cx="2134870" cy="9855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6300" spc="165" dirty="0">
                <a:solidFill>
                  <a:srgbClr val="31C1A7"/>
                </a:solidFill>
                <a:latin typeface="Trebuchet MS"/>
                <a:cs typeface="Trebuchet MS"/>
              </a:rPr>
              <a:t>0</a:t>
            </a:r>
            <a:r>
              <a:rPr sz="6300" spc="720" dirty="0">
                <a:solidFill>
                  <a:srgbClr val="31C1A7"/>
                </a:solidFill>
                <a:latin typeface="Trebuchet MS"/>
                <a:cs typeface="Trebuchet MS"/>
              </a:rPr>
              <a:t>0</a:t>
            </a:r>
            <a:r>
              <a:rPr sz="8250" spc="-569" baseline="6060" dirty="0">
                <a:solidFill>
                  <a:srgbClr val="31C1A7"/>
                </a:solidFill>
                <a:latin typeface="Trebuchet MS"/>
                <a:cs typeface="Trebuchet MS"/>
              </a:rPr>
              <a:t>:</a:t>
            </a:r>
            <a:r>
              <a:rPr sz="6300" spc="165" dirty="0">
                <a:solidFill>
                  <a:srgbClr val="31C1A7"/>
                </a:solidFill>
                <a:latin typeface="Trebuchet MS"/>
                <a:cs typeface="Trebuchet MS"/>
              </a:rPr>
              <a:t>30</a:t>
            </a:r>
            <a:endParaRPr sz="6300">
              <a:latin typeface="Trebuchet MS"/>
              <a:cs typeface="Trebuchet MS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F1587A94-3D24-46D6-7715-82CC4BA85AC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5552" y="252769"/>
            <a:ext cx="8004048" cy="510652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sz="3800" dirty="0" err="1">
                <a:solidFill>
                  <a:srgbClr val="1B4F5F"/>
                </a:solidFill>
              </a:rPr>
              <a:t>Вопрос</a:t>
            </a:r>
            <a:r>
              <a:rPr sz="3800" spc="-15" dirty="0">
                <a:solidFill>
                  <a:srgbClr val="1B4F5F"/>
                </a:solidFill>
              </a:rPr>
              <a:t> </a:t>
            </a:r>
            <a:r>
              <a:rPr lang="ru-RU" sz="3800" spc="-50" dirty="0">
                <a:solidFill>
                  <a:srgbClr val="1B4F5F"/>
                </a:solidFill>
              </a:rPr>
              <a:t>11</a:t>
            </a:r>
            <a:br>
              <a:rPr lang="ru-RU" sz="3800" spc="-50" dirty="0">
                <a:solidFill>
                  <a:srgbClr val="1B4F5F"/>
                </a:solidFill>
              </a:rPr>
            </a:br>
            <a:br>
              <a:rPr lang="ru-RU" sz="3800" b="0" i="1" spc="-50" dirty="0">
                <a:solidFill>
                  <a:srgbClr val="1B4F5F"/>
                </a:solidFill>
              </a:rPr>
            </a:br>
            <a:r>
              <a:rPr lang="ru-RU" sz="2400" b="0" i="1" dirty="0"/>
              <a:t>11-летний мальчик Уоррен решил купить три акции </a:t>
            </a:r>
            <a:r>
              <a:rPr lang="ru-RU" sz="2400" b="0" i="1" dirty="0" err="1"/>
              <a:t>Cities</a:t>
            </a:r>
            <a:r>
              <a:rPr lang="ru-RU" sz="2400" b="0" i="1" dirty="0"/>
              <a:t> Service </a:t>
            </a:r>
            <a:r>
              <a:rPr lang="ru-RU" sz="2400" b="0" i="1" dirty="0" err="1"/>
              <a:t>Preferred</a:t>
            </a:r>
            <a:r>
              <a:rPr lang="ru-RU" sz="2400" b="0" i="1" dirty="0"/>
              <a:t>, при этом каждая акция стоила $38,25. Затем акции упали в цене на треть. Сколько стоила каждая акция после падения?</a:t>
            </a: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b="0" i="1" dirty="0"/>
            </a:br>
            <a:br>
              <a:rPr lang="ru-RU" dirty="0"/>
            </a:br>
            <a:br>
              <a:rPr lang="ru-RU" sz="2400" spc="-10" dirty="0">
                <a:solidFill>
                  <a:srgbClr val="1B4F5F"/>
                </a:solidFill>
              </a:rPr>
            </a:br>
            <a:endParaRPr sz="2400" spc="-10" dirty="0">
              <a:solidFill>
                <a:srgbClr val="1B4F5F"/>
              </a:solidFill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33520E15-7BCB-BD56-8985-CDC2090C063E}"/>
              </a:ext>
            </a:extLst>
          </p:cNvPr>
          <p:cNvSpPr txBox="1"/>
          <p:nvPr/>
        </p:nvSpPr>
        <p:spPr>
          <a:xfrm>
            <a:off x="396128" y="3724945"/>
            <a:ext cx="9144000" cy="1361911"/>
          </a:xfrm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20" dirty="0">
                <a:solidFill>
                  <a:srgbClr val="1B4F5F"/>
                </a:solidFill>
                <a:latin typeface="Trebuchet MS"/>
                <a:cs typeface="Trebuchet MS"/>
              </a:rPr>
              <a:t>А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25,5</a:t>
            </a:r>
            <a:br>
              <a:rPr lang="ru-RU" sz="2400" dirty="0"/>
            </a:br>
            <a:r>
              <a:rPr sz="2400" b="1" spc="-50" dirty="0">
                <a:solidFill>
                  <a:srgbClr val="1B4F5F"/>
                </a:solidFill>
                <a:latin typeface="Trebuchet MS"/>
                <a:cs typeface="Trebuchet MS"/>
              </a:rPr>
              <a:t>Б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20,5</a:t>
            </a:r>
          </a:p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-50" dirty="0">
                <a:solidFill>
                  <a:srgbClr val="1B4F5F"/>
                </a:solidFill>
                <a:latin typeface="Trebuchet MS"/>
              </a:rPr>
              <a:t>В</a:t>
            </a:r>
            <a:r>
              <a:rPr sz="2400" spc="-10" dirty="0">
                <a:solidFill>
                  <a:srgbClr val="1B4F5F"/>
                </a:solidFill>
                <a:latin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35,5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3CB716D-5EA1-752E-6854-0F90FCFDC5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05432" y="5200958"/>
            <a:ext cx="1315840" cy="13158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9DBE1C1-E0FB-3C09-174B-3A2946CC43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6307233"/>
            <a:ext cx="1769658" cy="41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6663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B430F4-8BAE-43ED-D700-3A7E38BA93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2433A7DD-9589-5814-2A80-93089CBE86F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91600" y="0"/>
            <a:ext cx="2974848" cy="1799859"/>
          </a:xfrm>
          <a:prstGeom prst="rect">
            <a:avLst/>
          </a:prstGeom>
        </p:spPr>
      </p:pic>
      <p:sp>
        <p:nvSpPr>
          <p:cNvPr id="3" name="object 3">
            <a:extLst>
              <a:ext uri="{FF2B5EF4-FFF2-40B4-BE49-F238E27FC236}">
                <a16:creationId xmlns:a16="http://schemas.microsoft.com/office/drawing/2014/main" id="{8368F40D-DC1E-D514-B1D2-397C9B7243B6}"/>
              </a:ext>
            </a:extLst>
          </p:cNvPr>
          <p:cNvSpPr txBox="1"/>
          <p:nvPr/>
        </p:nvSpPr>
        <p:spPr>
          <a:xfrm>
            <a:off x="9442351" y="620553"/>
            <a:ext cx="2134870" cy="9855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6300" spc="165" dirty="0">
                <a:solidFill>
                  <a:srgbClr val="31C1A7"/>
                </a:solidFill>
                <a:latin typeface="Trebuchet MS"/>
                <a:cs typeface="Trebuchet MS"/>
              </a:rPr>
              <a:t>0</a:t>
            </a:r>
            <a:r>
              <a:rPr sz="6300" spc="720" dirty="0">
                <a:solidFill>
                  <a:srgbClr val="31C1A7"/>
                </a:solidFill>
                <a:latin typeface="Trebuchet MS"/>
                <a:cs typeface="Trebuchet MS"/>
              </a:rPr>
              <a:t>0</a:t>
            </a:r>
            <a:r>
              <a:rPr sz="8250" spc="-569" baseline="6060" dirty="0">
                <a:solidFill>
                  <a:srgbClr val="31C1A7"/>
                </a:solidFill>
                <a:latin typeface="Trebuchet MS"/>
                <a:cs typeface="Trebuchet MS"/>
              </a:rPr>
              <a:t>:</a:t>
            </a:r>
            <a:r>
              <a:rPr sz="6300" spc="165" dirty="0">
                <a:solidFill>
                  <a:srgbClr val="31C1A7"/>
                </a:solidFill>
                <a:latin typeface="Trebuchet MS"/>
                <a:cs typeface="Trebuchet MS"/>
              </a:rPr>
              <a:t>30</a:t>
            </a:r>
            <a:endParaRPr sz="6300">
              <a:latin typeface="Trebuchet MS"/>
              <a:cs typeface="Trebuchet MS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53A59748-CD3D-C1C2-5A13-A15D7E19E6A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5552" y="252769"/>
            <a:ext cx="8004048" cy="396005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sz="3800" dirty="0" err="1">
                <a:solidFill>
                  <a:srgbClr val="1B4F5F"/>
                </a:solidFill>
              </a:rPr>
              <a:t>Вопрос</a:t>
            </a:r>
            <a:r>
              <a:rPr sz="3800" spc="-15" dirty="0">
                <a:solidFill>
                  <a:srgbClr val="1B4F5F"/>
                </a:solidFill>
              </a:rPr>
              <a:t> </a:t>
            </a:r>
            <a:r>
              <a:rPr lang="ru-RU" sz="3800" spc="-50" dirty="0">
                <a:solidFill>
                  <a:srgbClr val="1B4F5F"/>
                </a:solidFill>
              </a:rPr>
              <a:t>12</a:t>
            </a:r>
            <a:br>
              <a:rPr lang="ru-RU" sz="3800" spc="-50" dirty="0">
                <a:solidFill>
                  <a:srgbClr val="1B4F5F"/>
                </a:solidFill>
              </a:rPr>
            </a:br>
            <a:br>
              <a:rPr lang="ru-RU" sz="3800" b="0" i="1" spc="-50" dirty="0">
                <a:solidFill>
                  <a:srgbClr val="1B4F5F"/>
                </a:solidFill>
              </a:rPr>
            </a:br>
            <a:r>
              <a:rPr lang="ru-RU" b="0" i="1" dirty="0"/>
              <a:t>«Черный лебедь» - это:</a:t>
            </a:r>
            <a:br>
              <a:rPr lang="ru-RU" b="0" i="1" dirty="0"/>
            </a:br>
            <a:br>
              <a:rPr lang="ru-RU" b="0" i="1" dirty="0"/>
            </a:br>
            <a:br>
              <a:rPr lang="ru-RU" dirty="0"/>
            </a:br>
            <a:br>
              <a:rPr lang="ru-RU" b="0" i="1" dirty="0"/>
            </a:br>
            <a:br>
              <a:rPr lang="ru-RU" dirty="0"/>
            </a:br>
            <a:br>
              <a:rPr lang="ru-RU" sz="2400" spc="-10" dirty="0">
                <a:solidFill>
                  <a:srgbClr val="1B4F5F"/>
                </a:solidFill>
              </a:rPr>
            </a:br>
            <a:endParaRPr sz="2400" spc="-10" dirty="0">
              <a:solidFill>
                <a:srgbClr val="1B4F5F"/>
              </a:solidFill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446A2A41-5C9C-94D7-ADCE-3EBEA601F4A4}"/>
              </a:ext>
            </a:extLst>
          </p:cNvPr>
          <p:cNvSpPr txBox="1"/>
          <p:nvPr/>
        </p:nvSpPr>
        <p:spPr>
          <a:xfrm>
            <a:off x="533400" y="2667000"/>
            <a:ext cx="9144000" cy="2228815"/>
          </a:xfrm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20" dirty="0">
                <a:solidFill>
                  <a:srgbClr val="1B4F5F"/>
                </a:solidFill>
                <a:latin typeface="Trebuchet MS"/>
                <a:cs typeface="Trebuchet MS"/>
              </a:rPr>
              <a:t>А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Редкое, непредсказуемое событие, за которым следуют непрогнозируемые последствия</a:t>
            </a:r>
          </a:p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-50" dirty="0">
                <a:solidFill>
                  <a:srgbClr val="1B4F5F"/>
                </a:solidFill>
                <a:latin typeface="Trebuchet MS"/>
                <a:cs typeface="Trebuchet MS"/>
              </a:rPr>
              <a:t>Б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Редкий род птиц из семейства голенастых</a:t>
            </a:r>
          </a:p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-50" dirty="0">
                <a:solidFill>
                  <a:srgbClr val="1B4F5F"/>
                </a:solidFill>
                <a:latin typeface="Trebuchet MS"/>
              </a:rPr>
              <a:t>В</a:t>
            </a:r>
            <a:r>
              <a:rPr sz="2400" spc="-10" dirty="0">
                <a:solidFill>
                  <a:srgbClr val="1B4F5F"/>
                </a:solidFill>
                <a:latin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Теория в экономике обозначающая что то, что вы знаете важнее того, что вы не знаете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9DE23AA-4428-D8D0-3CA5-4DBB071A4A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05432" y="5200958"/>
            <a:ext cx="1315840" cy="13158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36B54BC-A594-E914-08ED-867D427F4C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6307233"/>
            <a:ext cx="1769658" cy="41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1220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8330" y="1428258"/>
            <a:ext cx="4517923" cy="5007692"/>
          </a:xfrm>
          <a:custGeom>
            <a:avLst/>
            <a:gdLst/>
            <a:ahLst/>
            <a:cxnLst/>
            <a:rect l="l" t="t" r="r" b="b"/>
            <a:pathLst>
              <a:path w="4668520" h="5174615">
                <a:moveTo>
                  <a:pt x="0" y="303275"/>
                </a:moveTo>
                <a:lnTo>
                  <a:pt x="3968" y="254078"/>
                </a:lnTo>
                <a:lnTo>
                  <a:pt x="15459" y="207410"/>
                </a:lnTo>
                <a:lnTo>
                  <a:pt x="33846" y="163895"/>
                </a:lnTo>
                <a:lnTo>
                  <a:pt x="58507" y="124157"/>
                </a:lnTo>
                <a:lnTo>
                  <a:pt x="88817" y="88820"/>
                </a:lnTo>
                <a:lnTo>
                  <a:pt x="124151" y="58509"/>
                </a:lnTo>
                <a:lnTo>
                  <a:pt x="163886" y="33847"/>
                </a:lnTo>
                <a:lnTo>
                  <a:pt x="207397" y="15459"/>
                </a:lnTo>
                <a:lnTo>
                  <a:pt x="254060" y="3968"/>
                </a:lnTo>
                <a:lnTo>
                  <a:pt x="303250" y="0"/>
                </a:lnTo>
                <a:lnTo>
                  <a:pt x="4365129" y="0"/>
                </a:lnTo>
                <a:lnTo>
                  <a:pt x="4414327" y="3968"/>
                </a:lnTo>
                <a:lnTo>
                  <a:pt x="4460995" y="15459"/>
                </a:lnTo>
                <a:lnTo>
                  <a:pt x="4504510" y="33847"/>
                </a:lnTo>
                <a:lnTo>
                  <a:pt x="4544248" y="58509"/>
                </a:lnTo>
                <a:lnTo>
                  <a:pt x="4579585" y="88820"/>
                </a:lnTo>
                <a:lnTo>
                  <a:pt x="4609896" y="124157"/>
                </a:lnTo>
                <a:lnTo>
                  <a:pt x="4634558" y="163895"/>
                </a:lnTo>
                <a:lnTo>
                  <a:pt x="4652946" y="207410"/>
                </a:lnTo>
                <a:lnTo>
                  <a:pt x="4664436" y="254078"/>
                </a:lnTo>
                <a:lnTo>
                  <a:pt x="4668405" y="303275"/>
                </a:lnTo>
                <a:lnTo>
                  <a:pt x="4668405" y="4871326"/>
                </a:lnTo>
                <a:lnTo>
                  <a:pt x="4664436" y="4920513"/>
                </a:lnTo>
                <a:lnTo>
                  <a:pt x="4652946" y="4967174"/>
                </a:lnTo>
                <a:lnTo>
                  <a:pt x="4634558" y="5010684"/>
                </a:lnTo>
                <a:lnTo>
                  <a:pt x="4609896" y="5050419"/>
                </a:lnTo>
                <a:lnTo>
                  <a:pt x="4579585" y="5085754"/>
                </a:lnTo>
                <a:lnTo>
                  <a:pt x="4544248" y="5116065"/>
                </a:lnTo>
                <a:lnTo>
                  <a:pt x="4504510" y="5140727"/>
                </a:lnTo>
                <a:lnTo>
                  <a:pt x="4460995" y="5159116"/>
                </a:lnTo>
                <a:lnTo>
                  <a:pt x="4414327" y="5170607"/>
                </a:lnTo>
                <a:lnTo>
                  <a:pt x="4365129" y="5174576"/>
                </a:lnTo>
                <a:lnTo>
                  <a:pt x="303250" y="5174576"/>
                </a:lnTo>
                <a:lnTo>
                  <a:pt x="254060" y="5170607"/>
                </a:lnTo>
                <a:lnTo>
                  <a:pt x="207397" y="5159116"/>
                </a:lnTo>
                <a:lnTo>
                  <a:pt x="163886" y="5140727"/>
                </a:lnTo>
                <a:lnTo>
                  <a:pt x="124151" y="5116065"/>
                </a:lnTo>
                <a:lnTo>
                  <a:pt x="88817" y="5085754"/>
                </a:lnTo>
                <a:lnTo>
                  <a:pt x="58507" y="5050419"/>
                </a:lnTo>
                <a:lnTo>
                  <a:pt x="33846" y="5010684"/>
                </a:lnTo>
                <a:lnTo>
                  <a:pt x="15459" y="4967174"/>
                </a:lnTo>
                <a:lnTo>
                  <a:pt x="3968" y="4920513"/>
                </a:lnTo>
                <a:lnTo>
                  <a:pt x="0" y="4871326"/>
                </a:lnTo>
                <a:lnTo>
                  <a:pt x="0" y="303275"/>
                </a:lnTo>
                <a:close/>
              </a:path>
            </a:pathLst>
          </a:custGeom>
          <a:ln w="9525">
            <a:solidFill>
              <a:srgbClr val="E7E6E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486872" y="1132918"/>
            <a:ext cx="11705303" cy="5725447"/>
            <a:chOff x="503101" y="1170682"/>
            <a:chExt cx="12095480" cy="591629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956551" y="1170682"/>
              <a:ext cx="5641848" cy="591591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323080" y="2818891"/>
              <a:ext cx="2593212" cy="259308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10762" y="1622272"/>
              <a:ext cx="703896" cy="691684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738632" y="2298700"/>
              <a:ext cx="3604895" cy="0"/>
            </a:xfrm>
            <a:custGeom>
              <a:avLst/>
              <a:gdLst/>
              <a:ahLst/>
              <a:cxnLst/>
              <a:rect l="l" t="t" r="r" b="b"/>
              <a:pathLst>
                <a:path w="3604895">
                  <a:moveTo>
                    <a:pt x="0" y="0"/>
                  </a:moveTo>
                  <a:lnTo>
                    <a:pt x="3604514" y="0"/>
                  </a:lnTo>
                </a:path>
              </a:pathLst>
            </a:custGeom>
            <a:ln w="9525">
              <a:solidFill>
                <a:srgbClr val="E7E6E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49923" y="2694762"/>
              <a:ext cx="511046" cy="571169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3101" y="4067380"/>
              <a:ext cx="471048" cy="522435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03907" y="5584835"/>
              <a:ext cx="569981" cy="569981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1337800" y="2617962"/>
            <a:ext cx="707923" cy="439326"/>
          </a:xfrm>
          <a:prstGeom prst="rect">
            <a:avLst/>
          </a:prstGeom>
        </p:spPr>
        <p:txBody>
          <a:bodyPr vert="horz" wrap="square" lIns="0" tIns="15977" rIns="0" bIns="0" rtlCol="0">
            <a:spAutoFit/>
          </a:bodyPr>
          <a:lstStyle/>
          <a:p>
            <a:pPr marL="12290">
              <a:lnSpc>
                <a:spcPts val="1442"/>
              </a:lnSpc>
              <a:spcBef>
                <a:spcPts val="126"/>
              </a:spcBef>
            </a:pPr>
            <a:r>
              <a:rPr sz="1210" b="1" spc="-10" dirty="0">
                <a:solidFill>
                  <a:srgbClr val="1F9247"/>
                </a:solidFill>
                <a:latin typeface="Calibri"/>
                <a:cs typeface="Calibri"/>
              </a:rPr>
              <a:t>Игроки</a:t>
            </a:r>
            <a:endParaRPr sz="1210">
              <a:latin typeface="Calibri"/>
              <a:cs typeface="Calibri"/>
            </a:endParaRPr>
          </a:p>
          <a:p>
            <a:pPr marL="12290">
              <a:lnSpc>
                <a:spcPts val="1906"/>
              </a:lnSpc>
            </a:pPr>
            <a:r>
              <a:rPr sz="1597" dirty="0">
                <a:solidFill>
                  <a:srgbClr val="5E5E5E"/>
                </a:solidFill>
                <a:latin typeface="Calibri"/>
                <a:cs typeface="Calibri"/>
              </a:rPr>
              <a:t>11 +</a:t>
            </a:r>
            <a:r>
              <a:rPr sz="1597" spc="-5" dirty="0">
                <a:solidFill>
                  <a:srgbClr val="5E5E5E"/>
                </a:solidFill>
                <a:latin typeface="Calibri"/>
                <a:cs typeface="Calibri"/>
              </a:rPr>
              <a:t> </a:t>
            </a:r>
            <a:r>
              <a:rPr sz="1597" spc="-24" dirty="0">
                <a:solidFill>
                  <a:srgbClr val="5E5E5E"/>
                </a:solidFill>
                <a:latin typeface="Calibri"/>
                <a:cs typeface="Calibri"/>
              </a:rPr>
              <a:t>лет</a:t>
            </a:r>
            <a:endParaRPr sz="1597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177598" y="1637759"/>
            <a:ext cx="1294171" cy="389164"/>
          </a:xfrm>
          <a:prstGeom prst="rect">
            <a:avLst/>
          </a:prstGeom>
        </p:spPr>
        <p:txBody>
          <a:bodyPr vert="horz" wrap="square" lIns="0" tIns="16592" rIns="0" bIns="0" rtlCol="0">
            <a:spAutoFit/>
          </a:bodyPr>
          <a:lstStyle/>
          <a:p>
            <a:pPr marL="614" algn="ctr">
              <a:spcBef>
                <a:spcPts val="131"/>
              </a:spcBef>
            </a:pPr>
            <a:r>
              <a:rPr sz="1210" b="1" spc="-10" dirty="0">
                <a:solidFill>
                  <a:srgbClr val="1F9247"/>
                </a:solidFill>
                <a:latin typeface="Calibri"/>
                <a:cs typeface="Calibri"/>
              </a:rPr>
              <a:t>МОБИЛЬНАЯ</a:t>
            </a:r>
            <a:endParaRPr sz="1210">
              <a:latin typeface="Calibri"/>
              <a:cs typeface="Calibri"/>
            </a:endParaRPr>
          </a:p>
          <a:p>
            <a:pPr algn="ctr">
              <a:spcBef>
                <a:spcPts val="39"/>
              </a:spcBef>
            </a:pPr>
            <a:r>
              <a:rPr sz="1210" b="1" dirty="0">
                <a:solidFill>
                  <a:srgbClr val="1F9247"/>
                </a:solidFill>
                <a:latin typeface="Calibri"/>
                <a:cs typeface="Calibri"/>
              </a:rPr>
              <a:t>ИГРА-</a:t>
            </a:r>
            <a:r>
              <a:rPr sz="1210" b="1" spc="-10" dirty="0">
                <a:solidFill>
                  <a:srgbClr val="1F9247"/>
                </a:solidFill>
                <a:latin typeface="Calibri"/>
                <a:cs typeface="Calibri"/>
              </a:rPr>
              <a:t>СИМУЛЯТОР</a:t>
            </a:r>
            <a:endParaRPr sz="121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161681" y="3855965"/>
            <a:ext cx="2876550" cy="618818"/>
          </a:xfrm>
          <a:prstGeom prst="rect">
            <a:avLst/>
          </a:prstGeom>
        </p:spPr>
        <p:txBody>
          <a:bodyPr vert="horz" wrap="square" lIns="0" tIns="16592" rIns="0" bIns="0" rtlCol="0">
            <a:spAutoFit/>
          </a:bodyPr>
          <a:lstStyle/>
          <a:p>
            <a:pPr marL="101391">
              <a:spcBef>
                <a:spcPts val="131"/>
              </a:spcBef>
            </a:pPr>
            <a:r>
              <a:rPr sz="1210" b="1" spc="-10" dirty="0">
                <a:solidFill>
                  <a:srgbClr val="1F9247"/>
                </a:solidFill>
                <a:latin typeface="Calibri"/>
                <a:cs typeface="Calibri"/>
              </a:rPr>
              <a:t>Содержание</a:t>
            </a:r>
            <a:endParaRPr sz="1210">
              <a:latin typeface="Calibri"/>
              <a:cs typeface="Calibri"/>
            </a:endParaRPr>
          </a:p>
          <a:p>
            <a:pPr marL="12290">
              <a:spcBef>
                <a:spcPts val="1273"/>
              </a:spcBef>
            </a:pPr>
            <a:r>
              <a:rPr sz="1597" dirty="0">
                <a:solidFill>
                  <a:srgbClr val="5E5E5E"/>
                </a:solidFill>
                <a:latin typeface="Calibri"/>
                <a:cs typeface="Calibri"/>
              </a:rPr>
              <a:t>Обучающая</a:t>
            </a:r>
            <a:r>
              <a:rPr sz="1597" spc="-24" dirty="0">
                <a:solidFill>
                  <a:srgbClr val="5E5E5E"/>
                </a:solidFill>
                <a:latin typeface="Calibri"/>
                <a:cs typeface="Calibri"/>
              </a:rPr>
              <a:t> </a:t>
            </a:r>
            <a:r>
              <a:rPr sz="1597" dirty="0">
                <a:solidFill>
                  <a:srgbClr val="5E5E5E"/>
                </a:solidFill>
                <a:latin typeface="Calibri"/>
                <a:cs typeface="Calibri"/>
              </a:rPr>
              <a:t>игра</a:t>
            </a:r>
            <a:r>
              <a:rPr sz="1597" spc="-44" dirty="0">
                <a:solidFill>
                  <a:srgbClr val="5E5E5E"/>
                </a:solidFill>
                <a:latin typeface="Calibri"/>
                <a:cs typeface="Calibri"/>
              </a:rPr>
              <a:t> </a:t>
            </a:r>
            <a:r>
              <a:rPr sz="1597" dirty="0">
                <a:solidFill>
                  <a:srgbClr val="5E5E5E"/>
                </a:solidFill>
                <a:latin typeface="Calibri"/>
                <a:cs typeface="Calibri"/>
              </a:rPr>
              <a:t>об</a:t>
            </a:r>
            <a:r>
              <a:rPr sz="1597" spc="5" dirty="0">
                <a:solidFill>
                  <a:srgbClr val="5E5E5E"/>
                </a:solidFill>
                <a:latin typeface="Calibri"/>
                <a:cs typeface="Calibri"/>
              </a:rPr>
              <a:t> </a:t>
            </a:r>
            <a:r>
              <a:rPr sz="1597" spc="-10" dirty="0">
                <a:solidFill>
                  <a:srgbClr val="5E5E5E"/>
                </a:solidFill>
                <a:latin typeface="Calibri"/>
                <a:cs typeface="Calibri"/>
              </a:rPr>
              <a:t>инвестициях</a:t>
            </a:r>
            <a:endParaRPr sz="1597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174364" y="5268132"/>
            <a:ext cx="2090584" cy="852948"/>
          </a:xfrm>
          <a:prstGeom prst="rect">
            <a:avLst/>
          </a:prstGeom>
        </p:spPr>
        <p:txBody>
          <a:bodyPr vert="horz" wrap="square" lIns="0" tIns="82345" rIns="0" bIns="0" rtlCol="0">
            <a:spAutoFit/>
          </a:bodyPr>
          <a:lstStyle/>
          <a:p>
            <a:pPr marL="31338">
              <a:spcBef>
                <a:spcPts val="648"/>
              </a:spcBef>
            </a:pPr>
            <a:r>
              <a:rPr sz="1210" b="1" spc="-10" dirty="0">
                <a:solidFill>
                  <a:srgbClr val="1F9247"/>
                </a:solidFill>
                <a:latin typeface="Calibri"/>
                <a:cs typeface="Calibri"/>
              </a:rPr>
              <a:t>Результат</a:t>
            </a:r>
            <a:endParaRPr sz="1210">
              <a:latin typeface="Calibri"/>
              <a:cs typeface="Calibri"/>
            </a:endParaRPr>
          </a:p>
          <a:p>
            <a:pPr marL="12290" marR="4916">
              <a:spcBef>
                <a:spcPts val="677"/>
              </a:spcBef>
            </a:pPr>
            <a:r>
              <a:rPr sz="1597" dirty="0">
                <a:solidFill>
                  <a:srgbClr val="5E5E5E"/>
                </a:solidFill>
                <a:latin typeface="Calibri"/>
                <a:cs typeface="Calibri"/>
              </a:rPr>
              <a:t>Участие</a:t>
            </a:r>
            <a:r>
              <a:rPr sz="1597" spc="-19" dirty="0">
                <a:solidFill>
                  <a:srgbClr val="5E5E5E"/>
                </a:solidFill>
                <a:latin typeface="Calibri"/>
                <a:cs typeface="Calibri"/>
              </a:rPr>
              <a:t> </a:t>
            </a:r>
            <a:r>
              <a:rPr sz="1597" dirty="0">
                <a:solidFill>
                  <a:srgbClr val="5E5E5E"/>
                </a:solidFill>
                <a:latin typeface="Calibri"/>
                <a:cs typeface="Calibri"/>
              </a:rPr>
              <a:t>в</a:t>
            </a:r>
            <a:r>
              <a:rPr sz="1597" spc="-24" dirty="0">
                <a:solidFill>
                  <a:srgbClr val="5E5E5E"/>
                </a:solidFill>
                <a:latin typeface="Calibri"/>
                <a:cs typeface="Calibri"/>
              </a:rPr>
              <a:t> </a:t>
            </a:r>
            <a:r>
              <a:rPr sz="1597" spc="-10" dirty="0">
                <a:solidFill>
                  <a:srgbClr val="5E5E5E"/>
                </a:solidFill>
                <a:latin typeface="Calibri"/>
                <a:cs typeface="Calibri"/>
              </a:rPr>
              <a:t>олимпиадах </a:t>
            </a:r>
            <a:r>
              <a:rPr sz="1597" dirty="0">
                <a:solidFill>
                  <a:srgbClr val="5E5E5E"/>
                </a:solidFill>
                <a:latin typeface="Calibri"/>
                <a:cs typeface="Calibri"/>
              </a:rPr>
              <a:t>Новые</a:t>
            </a:r>
            <a:r>
              <a:rPr sz="1597" spc="-19" dirty="0">
                <a:solidFill>
                  <a:srgbClr val="5E5E5E"/>
                </a:solidFill>
                <a:latin typeface="Calibri"/>
                <a:cs typeface="Calibri"/>
              </a:rPr>
              <a:t> </a:t>
            </a:r>
            <a:r>
              <a:rPr sz="1597" dirty="0">
                <a:solidFill>
                  <a:srgbClr val="5E5E5E"/>
                </a:solidFill>
                <a:latin typeface="Calibri"/>
                <a:cs typeface="Calibri"/>
              </a:rPr>
              <a:t>знания</a:t>
            </a:r>
            <a:r>
              <a:rPr sz="1597" spc="-29" dirty="0">
                <a:solidFill>
                  <a:srgbClr val="5E5E5E"/>
                </a:solidFill>
                <a:latin typeface="Calibri"/>
                <a:cs typeface="Calibri"/>
              </a:rPr>
              <a:t> </a:t>
            </a:r>
            <a:r>
              <a:rPr sz="1597" dirty="0">
                <a:solidFill>
                  <a:srgbClr val="5E5E5E"/>
                </a:solidFill>
                <a:latin typeface="Calibri"/>
                <a:cs typeface="Calibri"/>
              </a:rPr>
              <a:t>и</a:t>
            </a:r>
            <a:r>
              <a:rPr sz="1597" spc="-5" dirty="0">
                <a:solidFill>
                  <a:srgbClr val="5E5E5E"/>
                </a:solidFill>
                <a:latin typeface="Calibri"/>
                <a:cs typeface="Calibri"/>
              </a:rPr>
              <a:t> </a:t>
            </a:r>
            <a:r>
              <a:rPr sz="1597" spc="-10" dirty="0">
                <a:solidFill>
                  <a:srgbClr val="5E5E5E"/>
                </a:solidFill>
                <a:latin typeface="Calibri"/>
                <a:cs typeface="Calibri"/>
              </a:rPr>
              <a:t>навыки</a:t>
            </a:r>
            <a:endParaRPr sz="1597">
              <a:latin typeface="Calibri"/>
              <a:cs typeface="Calibri"/>
            </a:endParaRPr>
          </a:p>
        </p:txBody>
      </p:sp>
      <p:sp>
        <p:nvSpPr>
          <p:cNvPr id="19" name="object 11">
            <a:extLst>
              <a:ext uri="{FF2B5EF4-FFF2-40B4-BE49-F238E27FC236}">
                <a16:creationId xmlns:a16="http://schemas.microsoft.com/office/drawing/2014/main" id="{E9C006A7-7817-EAA2-6742-35D13CCA1907}"/>
              </a:ext>
            </a:extLst>
          </p:cNvPr>
          <p:cNvSpPr txBox="1">
            <a:spLocks/>
          </p:cNvSpPr>
          <p:nvPr/>
        </p:nvSpPr>
        <p:spPr>
          <a:xfrm>
            <a:off x="-609600" y="0"/>
            <a:ext cx="13019912" cy="963519"/>
          </a:xfrm>
          <a:prstGeom prst="rect">
            <a:avLst/>
          </a:prstGeom>
        </p:spPr>
        <p:txBody>
          <a:bodyPr vert="horz" wrap="square" lIns="0" tIns="375081" rIns="0" bIns="0" rtlCol="0">
            <a:spAutoFit/>
          </a:bodyPr>
          <a:lstStyle>
            <a:lvl1pPr>
              <a:defRPr sz="2650" b="1" i="0">
                <a:solidFill>
                  <a:srgbClr val="005061"/>
                </a:solidFill>
                <a:latin typeface="Trebuchet MS"/>
                <a:ea typeface="+mj-ea"/>
                <a:cs typeface="Trebuchet MS"/>
              </a:defRPr>
            </a:lvl1pPr>
          </a:lstStyle>
          <a:p>
            <a:pPr marL="4011929">
              <a:spcBef>
                <a:spcPts val="90"/>
              </a:spcBef>
            </a:pPr>
            <a:r>
              <a:rPr lang="ru-RU" sz="3800" dirty="0">
                <a:solidFill>
                  <a:srgbClr val="1B4F5F"/>
                </a:solidFill>
              </a:rPr>
              <a:t>МОБИЛЬНОЕ ПРИЛОЖЕНИЕ «ВКЛАД»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C4BCC4-E16A-88FA-C4CD-50CD428D0FF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04" y="79046"/>
            <a:ext cx="1631000" cy="38629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54425" y="1031200"/>
            <a:ext cx="5663074" cy="908699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54925" y="1077689"/>
            <a:ext cx="2865755" cy="665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200" b="1" spc="105" dirty="0">
                <a:solidFill>
                  <a:srgbClr val="1B4F5F"/>
                </a:solidFill>
                <a:latin typeface="Trebuchet MS"/>
                <a:cs typeface="Trebuchet MS"/>
              </a:rPr>
              <a:t>А</a:t>
            </a:r>
            <a:r>
              <a:rPr sz="4200" b="1" spc="-300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sz="4200" b="1" dirty="0">
                <a:solidFill>
                  <a:srgbClr val="1B4F5F"/>
                </a:solidFill>
                <a:latin typeface="Trebuchet MS"/>
                <a:cs typeface="Trebuchet MS"/>
              </a:rPr>
              <a:t>теперь</a:t>
            </a:r>
            <a:r>
              <a:rPr sz="4200" b="1" spc="-300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sz="4200" b="1" spc="285" dirty="0">
                <a:solidFill>
                  <a:srgbClr val="1B4F5F"/>
                </a:solidFill>
                <a:latin typeface="Trebuchet MS"/>
                <a:cs typeface="Trebuchet MS"/>
              </a:rPr>
              <a:t>—</a:t>
            </a:r>
            <a:endParaRPr sz="42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3836340" y="1077689"/>
            <a:ext cx="5262245" cy="665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200" dirty="0">
                <a:solidFill>
                  <a:srgbClr val="1B4F5F"/>
                </a:solidFill>
              </a:rPr>
              <a:t>правильные</a:t>
            </a:r>
            <a:r>
              <a:rPr sz="4200" spc="195" dirty="0">
                <a:solidFill>
                  <a:srgbClr val="1B4F5F"/>
                </a:solidFill>
              </a:rPr>
              <a:t> </a:t>
            </a:r>
            <a:r>
              <a:rPr sz="4200" spc="60" dirty="0">
                <a:solidFill>
                  <a:srgbClr val="1B4F5F"/>
                </a:solidFill>
              </a:rPr>
              <a:t>ответы</a:t>
            </a:r>
            <a:endParaRPr sz="42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CE7ABEA-038B-D37B-4CB3-E30D130283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6307233"/>
            <a:ext cx="1769658" cy="41913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B9DFCB-F318-4585-31E2-F901CA7BC9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ject 2">
            <a:extLst>
              <a:ext uri="{FF2B5EF4-FFF2-40B4-BE49-F238E27FC236}">
                <a16:creationId xmlns:a16="http://schemas.microsoft.com/office/drawing/2014/main" id="{587F5869-614E-BA7D-98FB-34852DA6883A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1001" y="4379156"/>
            <a:ext cx="5410200" cy="430927"/>
          </a:xfrm>
          <a:prstGeom prst="rect">
            <a:avLst/>
          </a:prstGeom>
        </p:spPr>
      </p:pic>
      <p:pic>
        <p:nvPicPr>
          <p:cNvPr id="2" name="object 2">
            <a:extLst>
              <a:ext uri="{FF2B5EF4-FFF2-40B4-BE49-F238E27FC236}">
                <a16:creationId xmlns:a16="http://schemas.microsoft.com/office/drawing/2014/main" id="{A7C3AAE6-E3DB-8238-2EFD-967B56BD40D9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067800" y="0"/>
            <a:ext cx="2974848" cy="1799859"/>
          </a:xfrm>
          <a:prstGeom prst="rect">
            <a:avLst/>
          </a:prstGeom>
        </p:spPr>
      </p:pic>
      <p:sp>
        <p:nvSpPr>
          <p:cNvPr id="3" name="object 3">
            <a:extLst>
              <a:ext uri="{FF2B5EF4-FFF2-40B4-BE49-F238E27FC236}">
                <a16:creationId xmlns:a16="http://schemas.microsoft.com/office/drawing/2014/main" id="{6E0B8756-3A8A-19F6-A80D-B2002283575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3122" y="285342"/>
            <a:ext cx="6877519" cy="30290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800" dirty="0" err="1">
                <a:solidFill>
                  <a:srgbClr val="1B4F5F"/>
                </a:solidFill>
              </a:rPr>
              <a:t>Вопрос</a:t>
            </a:r>
            <a:r>
              <a:rPr sz="3800" spc="-15" dirty="0">
                <a:solidFill>
                  <a:srgbClr val="1B4F5F"/>
                </a:solidFill>
              </a:rPr>
              <a:t> </a:t>
            </a:r>
            <a:r>
              <a:rPr sz="3800" spc="-50" dirty="0">
                <a:solidFill>
                  <a:srgbClr val="1B4F5F"/>
                </a:solidFill>
              </a:rPr>
              <a:t>1</a:t>
            </a:r>
            <a:br>
              <a:rPr lang="ru-RU" sz="3800" spc="-50" dirty="0">
                <a:solidFill>
                  <a:srgbClr val="1B4F5F"/>
                </a:solidFill>
              </a:rPr>
            </a:br>
            <a:endParaRPr sz="3800" dirty="0"/>
          </a:p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lang="ru-RU" sz="2400" b="0" dirty="0"/>
              <a:t>Какой финансовый инструмент описан в ситуации ниже? </a:t>
            </a:r>
            <a:br>
              <a:rPr lang="ru-RU" sz="2400" b="0" i="1" dirty="0"/>
            </a:br>
            <a:r>
              <a:rPr lang="ru-RU" sz="2400" b="0" i="1" dirty="0"/>
              <a:t>Ты открыл брокерский счёт в банке, перевёл на него деньги и решил приобрести ценные бумаги у государства.</a:t>
            </a:r>
            <a:endParaRPr sz="2400" b="0" i="1" dirty="0">
              <a:latin typeface="Trebuchet MS"/>
              <a:cs typeface="Trebuchet MS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58FC7944-4390-821E-220E-CFE9CE589563}"/>
              </a:ext>
            </a:extLst>
          </p:cNvPr>
          <p:cNvSpPr txBox="1"/>
          <p:nvPr/>
        </p:nvSpPr>
        <p:spPr>
          <a:xfrm>
            <a:off x="575191" y="3810000"/>
            <a:ext cx="6775450" cy="1449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86080" algn="just">
              <a:lnSpc>
                <a:spcPct val="132000"/>
              </a:lnSpc>
              <a:spcBef>
                <a:spcPts val="100"/>
              </a:spcBef>
            </a:pPr>
            <a:r>
              <a:rPr sz="2400" b="1" spc="70" dirty="0">
                <a:solidFill>
                  <a:srgbClr val="1B4F5F"/>
                </a:solidFill>
                <a:latin typeface="Trebuchet MS"/>
                <a:cs typeface="Trebuchet MS"/>
              </a:rPr>
              <a:t>А</a:t>
            </a:r>
            <a:r>
              <a:rPr sz="2400" b="1" spc="440" dirty="0">
                <a:solidFill>
                  <a:srgbClr val="1B4F5F"/>
                </a:solidFill>
                <a:latin typeface="Trebuchet MS"/>
                <a:cs typeface="Trebuchet MS"/>
              </a:rPr>
              <a:t>  </a:t>
            </a:r>
            <a:r>
              <a:rPr lang="ru-RU" sz="2400" dirty="0">
                <a:solidFill>
                  <a:srgbClr val="1B4F5F"/>
                </a:solidFill>
                <a:latin typeface="Trebuchet MS"/>
              </a:rPr>
              <a:t>Депозит</a:t>
            </a:r>
          </a:p>
          <a:p>
            <a:pPr marL="12700" marR="386080" algn="just">
              <a:lnSpc>
                <a:spcPct val="132000"/>
              </a:lnSpc>
              <a:spcBef>
                <a:spcPts val="100"/>
              </a:spcBef>
            </a:pP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Б</a:t>
            </a:r>
            <a:r>
              <a:rPr sz="2400" b="1" spc="170" dirty="0">
                <a:solidFill>
                  <a:srgbClr val="1B4F5F"/>
                </a:solidFill>
                <a:latin typeface="Trebuchet MS"/>
                <a:cs typeface="Trebuchet MS"/>
              </a:rPr>
              <a:t>   </a:t>
            </a:r>
            <a:r>
              <a:rPr lang="ru-RU" sz="2400" dirty="0">
                <a:solidFill>
                  <a:srgbClr val="1B4F5F"/>
                </a:solidFill>
                <a:latin typeface="Trebuchet MS"/>
                <a:cs typeface="Trebuchet MS"/>
              </a:rPr>
              <a:t>Облигация</a:t>
            </a:r>
          </a:p>
          <a:p>
            <a:pPr marL="12700" marR="386080" algn="just">
              <a:lnSpc>
                <a:spcPct val="132000"/>
              </a:lnSpc>
              <a:spcBef>
                <a:spcPts val="100"/>
              </a:spcBef>
            </a:pPr>
            <a:r>
              <a:rPr sz="2400" b="1" spc="80" dirty="0">
                <a:solidFill>
                  <a:srgbClr val="1B4F5F"/>
                </a:solidFill>
                <a:latin typeface="Trebuchet MS"/>
                <a:cs typeface="Trebuchet MS"/>
              </a:rPr>
              <a:t>В</a:t>
            </a:r>
            <a:r>
              <a:rPr sz="2400" b="1" spc="385" dirty="0">
                <a:solidFill>
                  <a:srgbClr val="1B4F5F"/>
                </a:solidFill>
                <a:latin typeface="Trebuchet MS"/>
                <a:cs typeface="Trebuchet MS"/>
              </a:rPr>
              <a:t>  </a:t>
            </a:r>
            <a:r>
              <a:rPr lang="ru-RU" sz="2400" spc="45" dirty="0">
                <a:solidFill>
                  <a:srgbClr val="1B4F5F"/>
                </a:solidFill>
                <a:latin typeface="Trebuchet MS"/>
                <a:cs typeface="Trebuchet MS"/>
              </a:rPr>
              <a:t>Акция</a:t>
            </a:r>
            <a:endParaRPr sz="2400" dirty="0">
              <a:latin typeface="Trebuchet MS"/>
              <a:cs typeface="Trebuchet MS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27FB24E-3A7C-E958-2296-D914C43689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24600"/>
            <a:ext cx="1769658" cy="41913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5289113-04C1-7295-5CAD-EB1340B49CF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05432" y="5200958"/>
            <a:ext cx="1315840" cy="131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180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54073" y="615692"/>
            <a:ext cx="3704590" cy="665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4200" dirty="0">
                <a:solidFill>
                  <a:srgbClr val="1B4F5F"/>
                </a:solidFill>
              </a:rPr>
              <a:t>Н</a:t>
            </a:r>
            <a:r>
              <a:rPr sz="4200" dirty="0" err="1">
                <a:solidFill>
                  <a:srgbClr val="1B4F5F"/>
                </a:solidFill>
              </a:rPr>
              <a:t>ас</a:t>
            </a:r>
            <a:r>
              <a:rPr sz="4200" spc="-295" dirty="0">
                <a:solidFill>
                  <a:srgbClr val="1B4F5F"/>
                </a:solidFill>
              </a:rPr>
              <a:t> </a:t>
            </a:r>
            <a:r>
              <a:rPr sz="4200" spc="60" dirty="0" err="1">
                <a:solidFill>
                  <a:srgbClr val="1B4F5F"/>
                </a:solidFill>
              </a:rPr>
              <a:t>ждёт</a:t>
            </a:r>
            <a:r>
              <a:rPr lang="ru-RU" sz="4200" spc="60" dirty="0">
                <a:solidFill>
                  <a:srgbClr val="1B4F5F"/>
                </a:solidFill>
              </a:rPr>
              <a:t>:</a:t>
            </a:r>
            <a:endParaRPr sz="4200" dirty="0"/>
          </a:p>
        </p:txBody>
      </p:sp>
      <p:sp>
        <p:nvSpPr>
          <p:cNvPr id="3" name="object 3"/>
          <p:cNvSpPr txBox="1"/>
          <p:nvPr/>
        </p:nvSpPr>
        <p:spPr>
          <a:xfrm>
            <a:off x="577100" y="1819222"/>
            <a:ext cx="9093200" cy="2141612"/>
          </a:xfrm>
          <a:prstGeom prst="rect">
            <a:avLst/>
          </a:prstGeom>
        </p:spPr>
        <p:txBody>
          <a:bodyPr vert="horz" wrap="square" lIns="0" tIns="226060" rIns="0" bIns="0" rtlCol="0">
            <a:spAutoFit/>
          </a:bodyPr>
          <a:lstStyle/>
          <a:p>
            <a:pPr marL="368935" indent="-356235">
              <a:lnSpc>
                <a:spcPct val="100000"/>
              </a:lnSpc>
              <a:spcBef>
                <a:spcPts val="1780"/>
              </a:spcBef>
              <a:buChar char="•"/>
              <a:tabLst>
                <a:tab pos="368935" algn="l"/>
              </a:tabLst>
            </a:pPr>
            <a:r>
              <a:rPr lang="ru-RU" sz="2400" spc="125" dirty="0">
                <a:solidFill>
                  <a:srgbClr val="1B4F5F"/>
                </a:solidFill>
                <a:latin typeface="Trebuchet MS"/>
                <a:cs typeface="Trebuchet MS"/>
              </a:rPr>
              <a:t>4</a:t>
            </a:r>
            <a:r>
              <a:rPr sz="2400" spc="-114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lang="ru-RU" sz="2400" spc="-114" dirty="0">
                <a:solidFill>
                  <a:srgbClr val="1B4F5F"/>
                </a:solidFill>
                <a:latin typeface="Trebuchet MS"/>
                <a:cs typeface="Trebuchet MS"/>
              </a:rPr>
              <a:t>блока</a:t>
            </a:r>
            <a:r>
              <a:rPr sz="2400" spc="-114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sz="2400" spc="65" dirty="0" err="1">
                <a:solidFill>
                  <a:srgbClr val="1B4F5F"/>
                </a:solidFill>
                <a:latin typeface="Trebuchet MS"/>
                <a:cs typeface="Trebuchet MS"/>
              </a:rPr>
              <a:t>по</a:t>
            </a:r>
            <a:r>
              <a:rPr sz="2400" spc="-114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lang="ru-RU" sz="2400" spc="125" dirty="0">
                <a:solidFill>
                  <a:srgbClr val="1B4F5F"/>
                </a:solidFill>
                <a:latin typeface="Trebuchet MS"/>
                <a:cs typeface="Trebuchet MS"/>
              </a:rPr>
              <a:t>12</a:t>
            </a:r>
            <a:r>
              <a:rPr sz="2400" spc="-110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sz="2400" spc="60" dirty="0">
                <a:solidFill>
                  <a:srgbClr val="1B4F5F"/>
                </a:solidFill>
                <a:latin typeface="Trebuchet MS"/>
                <a:cs typeface="Trebuchet MS"/>
              </a:rPr>
              <a:t>вопросов</a:t>
            </a:r>
            <a:r>
              <a:rPr sz="2400" spc="-114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sz="2400" dirty="0">
                <a:solidFill>
                  <a:srgbClr val="1B4F5F"/>
                </a:solidFill>
                <a:latin typeface="Trebuchet MS"/>
                <a:cs typeface="Trebuchet MS"/>
              </a:rPr>
              <a:t>на</a:t>
            </a:r>
            <a:r>
              <a:rPr sz="2400" spc="-114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sz="2400" dirty="0" err="1">
                <a:solidFill>
                  <a:srgbClr val="1B4F5F"/>
                </a:solidFill>
                <a:latin typeface="Trebuchet MS"/>
                <a:cs typeface="Trebuchet MS"/>
              </a:rPr>
              <a:t>тему</a:t>
            </a:r>
            <a:r>
              <a:rPr sz="2400" spc="-114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sz="2400" spc="-20" dirty="0">
                <a:solidFill>
                  <a:srgbClr val="1B4F5F"/>
                </a:solidFill>
                <a:latin typeface="Trebuchet MS"/>
                <a:cs typeface="Trebuchet MS"/>
              </a:rPr>
              <a:t>«</a:t>
            </a:r>
            <a:r>
              <a:rPr lang="ru-RU" sz="2400" spc="-20" dirty="0">
                <a:solidFill>
                  <a:srgbClr val="1B4F5F"/>
                </a:solidFill>
                <a:latin typeface="Trebuchet MS"/>
                <a:cs typeface="Trebuchet MS"/>
              </a:rPr>
              <a:t>Финансовая грамотность</a:t>
            </a:r>
            <a:r>
              <a:rPr sz="2400" spc="-10" dirty="0">
                <a:solidFill>
                  <a:srgbClr val="1B4F5F"/>
                </a:solidFill>
                <a:latin typeface="Trebuchet MS"/>
                <a:cs typeface="Trebuchet MS"/>
              </a:rPr>
              <a:t>»</a:t>
            </a:r>
            <a:endParaRPr sz="2400" dirty="0">
              <a:latin typeface="Trebuchet MS"/>
              <a:cs typeface="Trebuchet MS"/>
            </a:endParaRPr>
          </a:p>
          <a:p>
            <a:pPr marL="368935" indent="-356235">
              <a:lnSpc>
                <a:spcPct val="100000"/>
              </a:lnSpc>
              <a:spcBef>
                <a:spcPts val="1680"/>
              </a:spcBef>
              <a:buChar char="•"/>
              <a:tabLst>
                <a:tab pos="368935" algn="l"/>
              </a:tabLst>
            </a:pPr>
            <a:r>
              <a:rPr lang="ru-RU" sz="2400" spc="95" dirty="0">
                <a:solidFill>
                  <a:srgbClr val="1B4F5F"/>
                </a:solidFill>
                <a:latin typeface="Trebuchet MS"/>
                <a:cs typeface="Trebuchet MS"/>
              </a:rPr>
              <a:t>Каждый может пройти квиз самостоятельно или с одноклассниками!</a:t>
            </a:r>
            <a:endParaRPr lang="ru-RU" sz="2400" spc="-10" dirty="0">
              <a:latin typeface="Trebuchet MS"/>
              <a:cs typeface="Trebuchet MS"/>
            </a:endParaRPr>
          </a:p>
          <a:p>
            <a:pPr marL="368935" indent="-356235">
              <a:lnSpc>
                <a:spcPct val="100000"/>
              </a:lnSpc>
              <a:spcBef>
                <a:spcPts val="1680"/>
              </a:spcBef>
              <a:buChar char="•"/>
              <a:tabLst>
                <a:tab pos="368935" algn="l"/>
              </a:tabLst>
            </a:pPr>
            <a:r>
              <a:rPr lang="ru-RU" sz="2400" dirty="0">
                <a:solidFill>
                  <a:srgbClr val="1B4F5F"/>
                </a:solidFill>
                <a:latin typeface="Trebuchet MS"/>
              </a:rPr>
              <a:t>Получай +1 балл за каждый правильный ответ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619D650-BCD1-8CDA-1C9D-406BCC86B3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678767" y="4601318"/>
            <a:ext cx="1987880" cy="198788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ABFA8A3-DDC5-55F2-2482-6473FA928A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24600"/>
            <a:ext cx="1769658" cy="41913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1D23BA-F6FF-467A-44C1-CF44008F62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>
            <a:extLst>
              <a:ext uri="{FF2B5EF4-FFF2-40B4-BE49-F238E27FC236}">
                <a16:creationId xmlns:a16="http://schemas.microsoft.com/office/drawing/2014/main" id="{5FE71C3B-3AD3-F3EE-D64C-C5E29DFCF415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3516507"/>
            <a:ext cx="9753600" cy="786063"/>
          </a:xfrm>
          <a:prstGeom prst="rect">
            <a:avLst/>
          </a:prstGeom>
        </p:spPr>
      </p:pic>
      <p:pic>
        <p:nvPicPr>
          <p:cNvPr id="2" name="object 2">
            <a:extLst>
              <a:ext uri="{FF2B5EF4-FFF2-40B4-BE49-F238E27FC236}">
                <a16:creationId xmlns:a16="http://schemas.microsoft.com/office/drawing/2014/main" id="{46EF5A82-3A2F-86EB-00BE-E8DA1E943700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018008" y="0"/>
            <a:ext cx="2974848" cy="1799859"/>
          </a:xfrm>
          <a:prstGeom prst="rect">
            <a:avLst/>
          </a:prstGeom>
        </p:spPr>
      </p:pic>
      <p:sp>
        <p:nvSpPr>
          <p:cNvPr id="5" name="object 5">
            <a:extLst>
              <a:ext uri="{FF2B5EF4-FFF2-40B4-BE49-F238E27FC236}">
                <a16:creationId xmlns:a16="http://schemas.microsoft.com/office/drawing/2014/main" id="{649E0C04-9BE7-DF5B-8730-0EA4799E42C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139670"/>
            <a:ext cx="3531870" cy="20056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800" dirty="0" err="1">
                <a:solidFill>
                  <a:srgbClr val="1B4F5F"/>
                </a:solidFill>
              </a:rPr>
              <a:t>Вопрос</a:t>
            </a:r>
            <a:r>
              <a:rPr sz="3800" spc="-15" dirty="0">
                <a:solidFill>
                  <a:srgbClr val="1B4F5F"/>
                </a:solidFill>
              </a:rPr>
              <a:t> </a:t>
            </a:r>
            <a:r>
              <a:rPr sz="3800" spc="-50" dirty="0">
                <a:solidFill>
                  <a:srgbClr val="1B4F5F"/>
                </a:solidFill>
              </a:rPr>
              <a:t>2</a:t>
            </a:r>
            <a:br>
              <a:rPr lang="ru-RU" sz="3800" spc="-50" dirty="0">
                <a:solidFill>
                  <a:srgbClr val="1B4F5F"/>
                </a:solidFill>
              </a:rPr>
            </a:br>
            <a:endParaRPr sz="3800" dirty="0"/>
          </a:p>
          <a:p>
            <a:pPr marL="12700">
              <a:spcBef>
                <a:spcPts val="45"/>
              </a:spcBef>
            </a:pPr>
            <a:r>
              <a:rPr lang="ru-RU" b="0" i="1" dirty="0"/>
              <a:t>Что такое акция?</a:t>
            </a:r>
            <a:br>
              <a:rPr lang="ru-RU" i="1" dirty="0"/>
            </a:br>
            <a:endParaRPr sz="2700" i="1" dirty="0">
              <a:latin typeface="Trebuchet MS"/>
              <a:cs typeface="Trebuchet MS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5D24EE34-76FC-8F86-D25F-2477077E9D32}"/>
              </a:ext>
            </a:extLst>
          </p:cNvPr>
          <p:cNvSpPr txBox="1"/>
          <p:nvPr/>
        </p:nvSpPr>
        <p:spPr>
          <a:xfrm>
            <a:off x="541324" y="2895600"/>
            <a:ext cx="9557385" cy="1833835"/>
          </a:xfrm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20" dirty="0">
                <a:solidFill>
                  <a:srgbClr val="1B4F5F"/>
                </a:solidFill>
                <a:latin typeface="Trebuchet MS"/>
                <a:cs typeface="Trebuchet MS"/>
              </a:rPr>
              <a:t>А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10" dirty="0">
                <a:solidFill>
                  <a:srgbClr val="1B4F5F"/>
                </a:solidFill>
                <a:latin typeface="Trebuchet MS"/>
              </a:rPr>
              <a:t>Документ, удостоверяющий владение компанией</a:t>
            </a:r>
            <a:endParaRPr sz="2400" spc="10" dirty="0">
              <a:solidFill>
                <a:srgbClr val="1B4F5F"/>
              </a:solidFill>
              <a:latin typeface="Trebuchet MS"/>
            </a:endParaRPr>
          </a:p>
          <a:p>
            <a:pPr marL="12700">
              <a:lnSpc>
                <a:spcPct val="100000"/>
              </a:lnSpc>
              <a:spcBef>
                <a:spcPts val="885"/>
              </a:spcBef>
              <a:tabLst>
                <a:tab pos="467359" algn="l"/>
              </a:tabLst>
            </a:pPr>
            <a:r>
              <a:rPr sz="2400" b="1" spc="-50" dirty="0">
                <a:solidFill>
                  <a:srgbClr val="1B4F5F"/>
                </a:solidFill>
                <a:latin typeface="Trebuchet MS"/>
                <a:cs typeface="Trebuchet MS"/>
              </a:rPr>
              <a:t>Б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10" dirty="0">
                <a:solidFill>
                  <a:srgbClr val="1B4F5F"/>
                </a:solidFill>
                <a:latin typeface="Trebuchet MS"/>
              </a:rPr>
              <a:t>Доля в уставном капитале компании, предоставляющая право на дивиденды и участие в управлении</a:t>
            </a:r>
          </a:p>
          <a:p>
            <a:pPr marL="12700">
              <a:lnSpc>
                <a:spcPct val="100000"/>
              </a:lnSpc>
              <a:spcBef>
                <a:spcPts val="885"/>
              </a:spcBef>
              <a:tabLst>
                <a:tab pos="467359" algn="l"/>
              </a:tabLst>
            </a:pPr>
            <a:r>
              <a:rPr sz="2400" b="1" spc="30" dirty="0">
                <a:solidFill>
                  <a:srgbClr val="1B4F5F"/>
                </a:solidFill>
                <a:latin typeface="Trebuchet MS"/>
                <a:cs typeface="Trebuchet MS"/>
              </a:rPr>
              <a:t>В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10" dirty="0">
                <a:solidFill>
                  <a:srgbClr val="1B4F5F"/>
                </a:solidFill>
                <a:latin typeface="Trebuchet MS"/>
              </a:rPr>
              <a:t>Единица измерения цены на фондовом рынке</a:t>
            </a:r>
            <a:endParaRPr sz="2400" spc="10" dirty="0">
              <a:solidFill>
                <a:srgbClr val="1B4F5F"/>
              </a:solidFill>
              <a:latin typeface="Trebuchet MS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C3C6226-3551-5AAD-3C31-E715D08BD6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05432" y="5200958"/>
            <a:ext cx="1315840" cy="13158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512D890-E651-1094-CC24-C7EA6A4465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24600"/>
            <a:ext cx="1769658" cy="41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8795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9F476-9FFC-8AFE-DACA-2FAF2DC4D8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>
            <a:extLst>
              <a:ext uri="{FF2B5EF4-FFF2-40B4-BE49-F238E27FC236}">
                <a16:creationId xmlns:a16="http://schemas.microsoft.com/office/drawing/2014/main" id="{078BF04C-2FF0-DFFC-B41F-849845FC250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3261203"/>
            <a:ext cx="9372599" cy="786063"/>
          </a:xfrm>
          <a:prstGeom prst="rect">
            <a:avLst/>
          </a:prstGeom>
        </p:spPr>
      </p:pic>
      <p:pic>
        <p:nvPicPr>
          <p:cNvPr id="2" name="object 2">
            <a:extLst>
              <a:ext uri="{FF2B5EF4-FFF2-40B4-BE49-F238E27FC236}">
                <a16:creationId xmlns:a16="http://schemas.microsoft.com/office/drawing/2014/main" id="{CE5E2853-81EB-6CF8-B111-4EDBAD8D653B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44000" y="8467"/>
            <a:ext cx="2974848" cy="1799859"/>
          </a:xfrm>
          <a:prstGeom prst="rect">
            <a:avLst/>
          </a:prstGeom>
        </p:spPr>
      </p:pic>
      <p:sp>
        <p:nvSpPr>
          <p:cNvPr id="5" name="object 5">
            <a:extLst>
              <a:ext uri="{FF2B5EF4-FFF2-40B4-BE49-F238E27FC236}">
                <a16:creationId xmlns:a16="http://schemas.microsoft.com/office/drawing/2014/main" id="{4D25ACB8-7C7C-5FFF-8B94-7B58DF06EB7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9119" y="264163"/>
            <a:ext cx="6113145" cy="19979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800" dirty="0" err="1">
                <a:solidFill>
                  <a:srgbClr val="1B4F5F"/>
                </a:solidFill>
              </a:rPr>
              <a:t>Вопрос</a:t>
            </a:r>
            <a:r>
              <a:rPr sz="3800" spc="-15" dirty="0">
                <a:solidFill>
                  <a:srgbClr val="1B4F5F"/>
                </a:solidFill>
              </a:rPr>
              <a:t> </a:t>
            </a:r>
            <a:r>
              <a:rPr sz="3800" spc="-50" dirty="0">
                <a:solidFill>
                  <a:srgbClr val="1B4F5F"/>
                </a:solidFill>
              </a:rPr>
              <a:t>3</a:t>
            </a:r>
            <a:br>
              <a:rPr lang="ru-RU" sz="3800" spc="-50" dirty="0">
                <a:solidFill>
                  <a:srgbClr val="1B4F5F"/>
                </a:solidFill>
              </a:rPr>
            </a:br>
            <a:endParaRPr sz="3800" dirty="0"/>
          </a:p>
          <a:p>
            <a:pPr lvl="0"/>
            <a:r>
              <a:rPr lang="ru-RU" b="0" i="1" dirty="0"/>
              <a:t>Какая основная цель компании при выпуске акций?</a:t>
            </a: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EEB58810-DEB9-8F97-1DDC-8B7BD85BC357}"/>
              </a:ext>
            </a:extLst>
          </p:cNvPr>
          <p:cNvSpPr txBox="1"/>
          <p:nvPr/>
        </p:nvSpPr>
        <p:spPr>
          <a:xfrm>
            <a:off x="457200" y="2807383"/>
            <a:ext cx="9601200" cy="1603003"/>
          </a:xfrm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20" dirty="0">
                <a:solidFill>
                  <a:srgbClr val="1B4F5F"/>
                </a:solidFill>
                <a:latin typeface="Trebuchet MS"/>
                <a:cs typeface="Trebuchet MS"/>
              </a:rPr>
              <a:t>А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dirty="0">
                <a:solidFill>
                  <a:srgbClr val="1B4F5F"/>
                </a:solidFill>
                <a:latin typeface="Trebuchet MS"/>
              </a:rPr>
              <a:t>Понижение стоимости акций конкурентов на рынке</a:t>
            </a:r>
            <a:br>
              <a:rPr lang="ru-RU" sz="2400" dirty="0">
                <a:solidFill>
                  <a:srgbClr val="1B4F5F"/>
                </a:solidFill>
                <a:latin typeface="Trebuchet MS"/>
              </a:rPr>
            </a:br>
            <a:r>
              <a:rPr sz="2400" b="1" spc="20" dirty="0">
                <a:solidFill>
                  <a:srgbClr val="1B4F5F"/>
                </a:solidFill>
                <a:latin typeface="Trebuchet MS"/>
              </a:rPr>
              <a:t>Б</a:t>
            </a:r>
            <a:r>
              <a:rPr sz="2400" dirty="0">
                <a:solidFill>
                  <a:srgbClr val="1B4F5F"/>
                </a:solidFill>
                <a:latin typeface="Trebuchet MS"/>
              </a:rPr>
              <a:t>	</a:t>
            </a:r>
            <a:r>
              <a:rPr lang="ru-RU" sz="2400" dirty="0">
                <a:solidFill>
                  <a:srgbClr val="1B4F5F"/>
                </a:solidFill>
                <a:latin typeface="Trebuchet MS"/>
              </a:rPr>
              <a:t>Привлечение капитала для финансирования деятельности и расширения бизнеса</a:t>
            </a:r>
            <a:br>
              <a:rPr lang="ru-RU" sz="2400" dirty="0"/>
            </a:br>
            <a:r>
              <a:rPr sz="2400" b="1" spc="30" dirty="0">
                <a:solidFill>
                  <a:srgbClr val="1B4F5F"/>
                </a:solidFill>
                <a:latin typeface="Trebuchet MS"/>
                <a:cs typeface="Trebuchet MS"/>
              </a:rPr>
              <a:t>В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dirty="0">
                <a:solidFill>
                  <a:srgbClr val="1B4F5F"/>
                </a:solidFill>
                <a:latin typeface="Trebuchet MS"/>
              </a:rPr>
              <a:t>Увеличение размера уставного капитала компании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1E3928-3CE8-E245-6D81-71E64C7275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05432" y="5200958"/>
            <a:ext cx="1315840" cy="13158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25D74AF-3C68-DE6C-C915-F242D1CF21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24600"/>
            <a:ext cx="1769658" cy="41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0629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CB2C93-17B1-F401-86BD-580B64BDC1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>
            <a:extLst>
              <a:ext uri="{FF2B5EF4-FFF2-40B4-BE49-F238E27FC236}">
                <a16:creationId xmlns:a16="http://schemas.microsoft.com/office/drawing/2014/main" id="{10130172-FE12-E51A-BC86-73F6CB6D97F3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2912" y="3429000"/>
            <a:ext cx="9372599" cy="381000"/>
          </a:xfrm>
          <a:prstGeom prst="rect">
            <a:avLst/>
          </a:prstGeom>
        </p:spPr>
      </p:pic>
      <p:pic>
        <p:nvPicPr>
          <p:cNvPr id="2" name="object 2">
            <a:extLst>
              <a:ext uri="{FF2B5EF4-FFF2-40B4-BE49-F238E27FC236}">
                <a16:creationId xmlns:a16="http://schemas.microsoft.com/office/drawing/2014/main" id="{EC9D2FE4-6078-74A0-08B7-C1F2F0977C8E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018008" y="0"/>
            <a:ext cx="2974848" cy="1799859"/>
          </a:xfrm>
          <a:prstGeom prst="rect">
            <a:avLst/>
          </a:prstGeom>
        </p:spPr>
      </p:pic>
      <p:sp>
        <p:nvSpPr>
          <p:cNvPr id="5" name="object 5">
            <a:extLst>
              <a:ext uri="{FF2B5EF4-FFF2-40B4-BE49-F238E27FC236}">
                <a16:creationId xmlns:a16="http://schemas.microsoft.com/office/drawing/2014/main" id="{503E65C3-00E0-8B4E-94AE-520103B50C7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54000" y="201111"/>
            <a:ext cx="7518400" cy="19774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800" dirty="0" err="1">
                <a:solidFill>
                  <a:srgbClr val="1B4F5F"/>
                </a:solidFill>
              </a:rPr>
              <a:t>Вопрос</a:t>
            </a:r>
            <a:r>
              <a:rPr sz="3800" spc="-15" dirty="0">
                <a:solidFill>
                  <a:srgbClr val="1B4F5F"/>
                </a:solidFill>
              </a:rPr>
              <a:t> </a:t>
            </a:r>
            <a:r>
              <a:rPr sz="3800" spc="-50" dirty="0">
                <a:solidFill>
                  <a:srgbClr val="1B4F5F"/>
                </a:solidFill>
              </a:rPr>
              <a:t>4</a:t>
            </a:r>
            <a:br>
              <a:rPr lang="ru-RU" sz="3800" spc="-50" dirty="0">
                <a:solidFill>
                  <a:srgbClr val="1B4F5F"/>
                </a:solidFill>
              </a:rPr>
            </a:br>
            <a:endParaRPr sz="3800" dirty="0"/>
          </a:p>
          <a:p>
            <a:pPr marL="12700" marR="5080">
              <a:lnSpc>
                <a:spcPts val="2920"/>
              </a:lnSpc>
              <a:spcBef>
                <a:spcPts val="445"/>
              </a:spcBef>
            </a:pPr>
            <a:r>
              <a:rPr lang="ru-RU" b="0" i="1" dirty="0"/>
              <a:t>Что означает быть совладельцем компании, если у тебя есть акция?</a:t>
            </a:r>
            <a:endParaRPr sz="2700" b="0" i="1" dirty="0">
              <a:latin typeface="Trebuchet MS"/>
              <a:cs typeface="Trebuchet MS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DF5FEE4A-C413-9CA3-C72E-6C04852A4A7F}"/>
              </a:ext>
            </a:extLst>
          </p:cNvPr>
          <p:cNvSpPr txBox="1"/>
          <p:nvPr/>
        </p:nvSpPr>
        <p:spPr>
          <a:xfrm>
            <a:off x="614776" y="2951624"/>
            <a:ext cx="8681623" cy="1233671"/>
          </a:xfrm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lvl="0"/>
            <a:r>
              <a:rPr sz="2400" b="1" spc="20" dirty="0">
                <a:solidFill>
                  <a:srgbClr val="1B4F5F"/>
                </a:solidFill>
                <a:latin typeface="Trebuchet MS"/>
                <a:cs typeface="Trebuchet MS"/>
              </a:rPr>
              <a:t>А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Ты имеешь право получать дивиденды от компании</a:t>
            </a:r>
          </a:p>
          <a:p>
            <a:pPr lvl="0"/>
            <a:r>
              <a:rPr sz="2400" b="1" spc="-50" dirty="0">
                <a:solidFill>
                  <a:srgbClr val="1B4F5F"/>
                </a:solidFill>
                <a:latin typeface="Trebuchet MS"/>
                <a:cs typeface="Trebuchet MS"/>
              </a:rPr>
              <a:t>Б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Ты можешь участвовать в управлении компанией</a:t>
            </a:r>
            <a:endParaRPr lang="ru-RU" sz="2400" dirty="0"/>
          </a:p>
          <a:p>
            <a:pPr lvl="0"/>
            <a:r>
              <a:rPr sz="2400" b="1" spc="30" dirty="0">
                <a:solidFill>
                  <a:srgbClr val="1B4F5F"/>
                </a:solidFill>
                <a:latin typeface="Trebuchet MS"/>
                <a:cs typeface="Trebuchet MS"/>
              </a:rPr>
              <a:t>В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Ты зарабатываешь деньги на продаже акциях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F5625CB-B932-94F5-5260-EAB6563BFB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05432" y="5200958"/>
            <a:ext cx="1315840" cy="13158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2121BEA-C7DB-FB44-64A3-F5D0A47CB5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6307233"/>
            <a:ext cx="1769658" cy="41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8233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036F16-605B-5169-7AC2-E060C2D2FD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>
            <a:extLst>
              <a:ext uri="{FF2B5EF4-FFF2-40B4-BE49-F238E27FC236}">
                <a16:creationId xmlns:a16="http://schemas.microsoft.com/office/drawing/2014/main" id="{651DC9EE-C293-6FBB-405F-B62035F3466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8293" y="2590799"/>
            <a:ext cx="8063708" cy="457201"/>
          </a:xfrm>
          <a:prstGeom prst="rect">
            <a:avLst/>
          </a:prstGeom>
        </p:spPr>
      </p:pic>
      <p:pic>
        <p:nvPicPr>
          <p:cNvPr id="2" name="object 2">
            <a:extLst>
              <a:ext uri="{FF2B5EF4-FFF2-40B4-BE49-F238E27FC236}">
                <a16:creationId xmlns:a16="http://schemas.microsoft.com/office/drawing/2014/main" id="{038B1447-0BEC-DE20-409F-3C61F5BA255A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44000" y="0"/>
            <a:ext cx="2974848" cy="1799859"/>
          </a:xfrm>
          <a:prstGeom prst="rect">
            <a:avLst/>
          </a:prstGeom>
        </p:spPr>
      </p:pic>
      <p:sp>
        <p:nvSpPr>
          <p:cNvPr id="5" name="object 5">
            <a:extLst>
              <a:ext uri="{FF2B5EF4-FFF2-40B4-BE49-F238E27FC236}">
                <a16:creationId xmlns:a16="http://schemas.microsoft.com/office/drawing/2014/main" id="{B9CEC0CA-7D66-C18A-3767-C2A3048E57F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8292" y="274628"/>
            <a:ext cx="6405245" cy="15901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800" dirty="0" err="1">
                <a:solidFill>
                  <a:srgbClr val="1B4F5F"/>
                </a:solidFill>
              </a:rPr>
              <a:t>Вопрос</a:t>
            </a:r>
            <a:r>
              <a:rPr sz="3800" spc="-15" dirty="0">
                <a:solidFill>
                  <a:srgbClr val="1B4F5F"/>
                </a:solidFill>
              </a:rPr>
              <a:t> </a:t>
            </a:r>
            <a:r>
              <a:rPr sz="3800" spc="-50" dirty="0">
                <a:solidFill>
                  <a:srgbClr val="1B4F5F"/>
                </a:solidFill>
              </a:rPr>
              <a:t>5</a:t>
            </a:r>
            <a:br>
              <a:rPr lang="ru-RU" sz="3800" spc="-50" dirty="0">
                <a:solidFill>
                  <a:srgbClr val="1B4F5F"/>
                </a:solidFill>
              </a:rPr>
            </a:br>
            <a:endParaRPr sz="3800" dirty="0"/>
          </a:p>
          <a:p>
            <a:pPr lvl="0"/>
            <a:r>
              <a:rPr lang="ru-RU" b="0" i="1" dirty="0"/>
              <a:t>В чем риски покупки криптовалюты?</a:t>
            </a: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05AAA61D-0C31-7D05-0C1D-967353D83DA0}"/>
              </a:ext>
            </a:extLst>
          </p:cNvPr>
          <p:cNvSpPr txBox="1"/>
          <p:nvPr/>
        </p:nvSpPr>
        <p:spPr>
          <a:xfrm>
            <a:off x="594554" y="2488292"/>
            <a:ext cx="8473246" cy="1464503"/>
          </a:xfrm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20" dirty="0">
                <a:solidFill>
                  <a:srgbClr val="1B4F5F"/>
                </a:solidFill>
                <a:latin typeface="Trebuchet MS"/>
                <a:cs typeface="Trebuchet MS"/>
              </a:rPr>
              <a:t>А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dirty="0">
                <a:solidFill>
                  <a:srgbClr val="1B4F5F"/>
                </a:solidFill>
                <a:latin typeface="Trebuchet MS"/>
              </a:rPr>
              <a:t>Высокая волатильность цен и потеря инвестиций</a:t>
            </a:r>
            <a:endParaRPr sz="2400" dirty="0">
              <a:solidFill>
                <a:srgbClr val="1B4F5F"/>
              </a:solidFill>
              <a:latin typeface="Trebuchet MS"/>
            </a:endParaRPr>
          </a:p>
          <a:p>
            <a:pPr marL="12700">
              <a:lnSpc>
                <a:spcPct val="100000"/>
              </a:lnSpc>
              <a:spcBef>
                <a:spcPts val="885"/>
              </a:spcBef>
              <a:tabLst>
                <a:tab pos="467359" algn="l"/>
              </a:tabLst>
            </a:pPr>
            <a:r>
              <a:rPr sz="2400" b="1" spc="-50" dirty="0">
                <a:solidFill>
                  <a:srgbClr val="1B4F5F"/>
                </a:solidFill>
                <a:latin typeface="Trebuchet MS"/>
                <a:cs typeface="Trebuchet MS"/>
              </a:rPr>
              <a:t>Б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dirty="0">
                <a:solidFill>
                  <a:srgbClr val="1B4F5F"/>
                </a:solidFill>
                <a:latin typeface="Trebuchet MS"/>
              </a:rPr>
              <a:t>Гарантированная прибыль и стабильный рост цен</a:t>
            </a:r>
          </a:p>
          <a:p>
            <a:pPr marL="12700">
              <a:lnSpc>
                <a:spcPct val="100000"/>
              </a:lnSpc>
              <a:spcBef>
                <a:spcPts val="885"/>
              </a:spcBef>
              <a:tabLst>
                <a:tab pos="467359" algn="l"/>
              </a:tabLst>
            </a:pPr>
            <a:r>
              <a:rPr sz="2400" b="1" spc="30" dirty="0">
                <a:solidFill>
                  <a:srgbClr val="1B4F5F"/>
                </a:solidFill>
                <a:latin typeface="Trebuchet MS"/>
                <a:cs typeface="Trebuchet MS"/>
              </a:rPr>
              <a:t>В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dirty="0">
                <a:solidFill>
                  <a:srgbClr val="1B4F5F"/>
                </a:solidFill>
                <a:latin typeface="Trebuchet MS"/>
              </a:rPr>
              <a:t>Низкие комиссии и высокая ликвидность активов</a:t>
            </a:r>
            <a:endParaRPr sz="2400" dirty="0">
              <a:latin typeface="Trebuchet MS"/>
              <a:cs typeface="Trebuchet MS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4DC3185-2A9E-94EC-0DC2-E84B8FE604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05432" y="5200958"/>
            <a:ext cx="1315840" cy="13158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8D6BED6-8374-9761-4A62-E3EFFFC379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6307233"/>
            <a:ext cx="1769658" cy="41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700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040726-01AB-DDEE-F65F-534C27E0D3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>
            <a:extLst>
              <a:ext uri="{FF2B5EF4-FFF2-40B4-BE49-F238E27FC236}">
                <a16:creationId xmlns:a16="http://schemas.microsoft.com/office/drawing/2014/main" id="{C477FD74-4134-544C-A627-F41926E88C5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9100" y="3602572"/>
            <a:ext cx="9372599" cy="786063"/>
          </a:xfrm>
          <a:prstGeom prst="rect">
            <a:avLst/>
          </a:prstGeom>
        </p:spPr>
      </p:pic>
      <p:pic>
        <p:nvPicPr>
          <p:cNvPr id="2" name="object 2">
            <a:extLst>
              <a:ext uri="{FF2B5EF4-FFF2-40B4-BE49-F238E27FC236}">
                <a16:creationId xmlns:a16="http://schemas.microsoft.com/office/drawing/2014/main" id="{9651A448-2DA1-12CC-A306-7F71F20F2ACA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0"/>
            <a:ext cx="2974848" cy="1799859"/>
          </a:xfrm>
          <a:prstGeom prst="rect">
            <a:avLst/>
          </a:prstGeom>
        </p:spPr>
      </p:pic>
      <p:sp>
        <p:nvSpPr>
          <p:cNvPr id="5" name="object 5">
            <a:extLst>
              <a:ext uri="{FF2B5EF4-FFF2-40B4-BE49-F238E27FC236}">
                <a16:creationId xmlns:a16="http://schemas.microsoft.com/office/drawing/2014/main" id="{DD1CCF9F-E32A-EF9F-F5E2-641E901E77F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5552" y="252769"/>
            <a:ext cx="8004048" cy="19979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lvl="0"/>
            <a:r>
              <a:rPr sz="3800" dirty="0" err="1">
                <a:solidFill>
                  <a:srgbClr val="1B4F5F"/>
                </a:solidFill>
              </a:rPr>
              <a:t>Вопрос</a:t>
            </a:r>
            <a:r>
              <a:rPr sz="3800" spc="-15" dirty="0">
                <a:solidFill>
                  <a:srgbClr val="1B4F5F"/>
                </a:solidFill>
              </a:rPr>
              <a:t> </a:t>
            </a:r>
            <a:r>
              <a:rPr sz="3800" spc="-50" dirty="0">
                <a:solidFill>
                  <a:srgbClr val="1B4F5F"/>
                </a:solidFill>
              </a:rPr>
              <a:t>6</a:t>
            </a:r>
            <a:br>
              <a:rPr lang="ru-RU" sz="3800" spc="-50" dirty="0">
                <a:solidFill>
                  <a:srgbClr val="1B4F5F"/>
                </a:solidFill>
              </a:rPr>
            </a:br>
            <a:br>
              <a:rPr lang="ru-RU" sz="3800" spc="-50" dirty="0">
                <a:solidFill>
                  <a:srgbClr val="1B4F5F"/>
                </a:solidFill>
              </a:rPr>
            </a:br>
            <a:r>
              <a:rPr lang="ru-RU" b="0" i="1" dirty="0"/>
              <a:t>Как реагировать на изменения цен криптовалюты?</a:t>
            </a:r>
            <a:endParaRPr b="0" i="1" dirty="0"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258A744C-E2AA-8768-EDDE-01301ADBA66A}"/>
              </a:ext>
            </a:extLst>
          </p:cNvPr>
          <p:cNvSpPr txBox="1"/>
          <p:nvPr/>
        </p:nvSpPr>
        <p:spPr>
          <a:xfrm>
            <a:off x="533400" y="3151679"/>
            <a:ext cx="9144000" cy="1972335"/>
          </a:xfrm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20" dirty="0">
                <a:solidFill>
                  <a:srgbClr val="1B4F5F"/>
                </a:solidFill>
                <a:latin typeface="Trebuchet MS"/>
                <a:cs typeface="Trebuchet MS"/>
              </a:rPr>
              <a:t>А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Продавать активы сразу при любом падении цен</a:t>
            </a:r>
            <a:br>
              <a:rPr lang="ru-RU" sz="2400" dirty="0"/>
            </a:br>
            <a:r>
              <a:rPr sz="2400" b="1" spc="-50" dirty="0">
                <a:solidFill>
                  <a:srgbClr val="1B4F5F"/>
                </a:solidFill>
                <a:latin typeface="Trebuchet MS"/>
                <a:cs typeface="Trebuchet MS"/>
              </a:rPr>
              <a:t>Б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Анализировать рыночные тенденции и принимать обдуманные решения</a:t>
            </a:r>
            <a:br>
              <a:rPr lang="ru-RU" sz="2400" dirty="0"/>
            </a:br>
            <a:r>
              <a:rPr sz="2400" b="1" spc="30" dirty="0">
                <a:solidFill>
                  <a:srgbClr val="1B4F5F"/>
                </a:solidFill>
                <a:latin typeface="Trebuchet MS"/>
                <a:cs typeface="Trebuchet MS"/>
              </a:rPr>
              <a:t>В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Игнорировать изменения цен и держать криптовалюту "на всякий случай»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F4E350B-A2E3-368A-0CF1-17FD758C08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05432" y="5200958"/>
            <a:ext cx="1315840" cy="13158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1199AE7-7409-7B1D-351B-02FF3095ACE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6307233"/>
            <a:ext cx="1769658" cy="41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9234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4C44D3-29EC-5D39-16D0-F5D072C30F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>
            <a:extLst>
              <a:ext uri="{FF2B5EF4-FFF2-40B4-BE49-F238E27FC236}">
                <a16:creationId xmlns:a16="http://schemas.microsoft.com/office/drawing/2014/main" id="{97E1EE6B-A691-9934-C038-F1E369AAC988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2912" y="3151679"/>
            <a:ext cx="9372599" cy="582120"/>
          </a:xfrm>
          <a:prstGeom prst="rect">
            <a:avLst/>
          </a:prstGeom>
        </p:spPr>
      </p:pic>
      <p:pic>
        <p:nvPicPr>
          <p:cNvPr id="2" name="object 2">
            <a:extLst>
              <a:ext uri="{FF2B5EF4-FFF2-40B4-BE49-F238E27FC236}">
                <a16:creationId xmlns:a16="http://schemas.microsoft.com/office/drawing/2014/main" id="{EDF907E1-24BA-2142-8A9D-C7E73B990A1D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0"/>
            <a:ext cx="2974848" cy="1799859"/>
          </a:xfrm>
          <a:prstGeom prst="rect">
            <a:avLst/>
          </a:prstGeom>
        </p:spPr>
      </p:pic>
      <p:sp>
        <p:nvSpPr>
          <p:cNvPr id="5" name="object 5">
            <a:extLst>
              <a:ext uri="{FF2B5EF4-FFF2-40B4-BE49-F238E27FC236}">
                <a16:creationId xmlns:a16="http://schemas.microsoft.com/office/drawing/2014/main" id="{A57E8794-BD51-F87C-F536-0809545A051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5552" y="252769"/>
            <a:ext cx="8004048" cy="281359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lvl="0"/>
            <a:r>
              <a:rPr sz="3800" dirty="0" err="1">
                <a:solidFill>
                  <a:srgbClr val="1B4F5F"/>
                </a:solidFill>
              </a:rPr>
              <a:t>Вопрос</a:t>
            </a:r>
            <a:r>
              <a:rPr sz="3800" spc="-15" dirty="0">
                <a:solidFill>
                  <a:srgbClr val="1B4F5F"/>
                </a:solidFill>
              </a:rPr>
              <a:t> </a:t>
            </a:r>
            <a:r>
              <a:rPr lang="ru-RU" sz="3800" spc="-50" dirty="0">
                <a:solidFill>
                  <a:srgbClr val="1B4F5F"/>
                </a:solidFill>
              </a:rPr>
              <a:t>7</a:t>
            </a:r>
            <a:br>
              <a:rPr lang="ru-RU" sz="3800" spc="-50" dirty="0">
                <a:solidFill>
                  <a:srgbClr val="1B4F5F"/>
                </a:solidFill>
              </a:rPr>
            </a:br>
            <a:br>
              <a:rPr lang="ru-RU" sz="3800" spc="-50" dirty="0">
                <a:solidFill>
                  <a:srgbClr val="1B4F5F"/>
                </a:solidFill>
              </a:rPr>
            </a:br>
            <a:r>
              <a:rPr lang="ru-RU" b="0" i="1" dirty="0"/>
              <a:t>Какие факторы могут повлиять на цену криптовалюты?</a:t>
            </a:r>
            <a:br>
              <a:rPr lang="ru-RU" dirty="0"/>
            </a:br>
            <a:br>
              <a:rPr lang="ru-RU" dirty="0"/>
            </a:br>
            <a:endParaRPr b="0" i="1" dirty="0"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27A0D377-8CDF-4F6B-8A5A-C340C8C3D6A1}"/>
              </a:ext>
            </a:extLst>
          </p:cNvPr>
          <p:cNvSpPr txBox="1"/>
          <p:nvPr/>
        </p:nvSpPr>
        <p:spPr>
          <a:xfrm>
            <a:off x="533400" y="3151679"/>
            <a:ext cx="9144000" cy="1361911"/>
          </a:xfrm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20" dirty="0">
                <a:solidFill>
                  <a:srgbClr val="1B4F5F"/>
                </a:solidFill>
                <a:latin typeface="Trebuchet MS"/>
                <a:cs typeface="Trebuchet MS"/>
              </a:rPr>
              <a:t>А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Политические решения и макроэкономические события</a:t>
            </a:r>
            <a:br>
              <a:rPr lang="ru-RU" sz="2400" dirty="0"/>
            </a:br>
            <a:r>
              <a:rPr sz="2400" b="1" spc="-50" dirty="0">
                <a:solidFill>
                  <a:srgbClr val="1B4F5F"/>
                </a:solidFill>
                <a:latin typeface="Trebuchet MS"/>
                <a:cs typeface="Trebuchet MS"/>
              </a:rPr>
              <a:t>Б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Только спрос и предложение на рынке криптовалют</a:t>
            </a:r>
          </a:p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30" dirty="0">
                <a:solidFill>
                  <a:srgbClr val="1B4F5F"/>
                </a:solidFill>
                <a:latin typeface="Trebuchet MS"/>
                <a:cs typeface="Trebuchet MS"/>
              </a:rPr>
              <a:t>В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Погода и культурные события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E7B416E-9615-7AA1-92CE-A1CA4F7EDF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05432" y="5200958"/>
            <a:ext cx="1315840" cy="13158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2BDA18D-DFA8-6FE9-96AE-EDE4D6D8F3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6307233"/>
            <a:ext cx="1769658" cy="41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1686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9D85EC-716E-16B5-A715-819817DB70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>
            <a:extLst>
              <a:ext uri="{FF2B5EF4-FFF2-40B4-BE49-F238E27FC236}">
                <a16:creationId xmlns:a16="http://schemas.microsoft.com/office/drawing/2014/main" id="{12B01EDF-6853-1DD6-ABE0-F857DBDF087A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9401" y="3215590"/>
            <a:ext cx="9372599" cy="786063"/>
          </a:xfrm>
          <a:prstGeom prst="rect">
            <a:avLst/>
          </a:prstGeom>
        </p:spPr>
      </p:pic>
      <p:pic>
        <p:nvPicPr>
          <p:cNvPr id="2" name="object 2">
            <a:extLst>
              <a:ext uri="{FF2B5EF4-FFF2-40B4-BE49-F238E27FC236}">
                <a16:creationId xmlns:a16="http://schemas.microsoft.com/office/drawing/2014/main" id="{7BB69CCA-25BC-B00E-5AED-1079F9B3AD84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0"/>
            <a:ext cx="2974848" cy="1799859"/>
          </a:xfrm>
          <a:prstGeom prst="rect">
            <a:avLst/>
          </a:prstGeom>
        </p:spPr>
      </p:pic>
      <p:sp>
        <p:nvSpPr>
          <p:cNvPr id="5" name="object 5">
            <a:extLst>
              <a:ext uri="{FF2B5EF4-FFF2-40B4-BE49-F238E27FC236}">
                <a16:creationId xmlns:a16="http://schemas.microsoft.com/office/drawing/2014/main" id="{E6102D0A-CCF7-F019-60D6-EB70DAD4E5E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5552" y="252769"/>
            <a:ext cx="8004048" cy="3221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sz="3800" dirty="0" err="1">
                <a:solidFill>
                  <a:srgbClr val="1B4F5F"/>
                </a:solidFill>
              </a:rPr>
              <a:t>Вопрос</a:t>
            </a:r>
            <a:r>
              <a:rPr sz="3800" spc="-15" dirty="0">
                <a:solidFill>
                  <a:srgbClr val="1B4F5F"/>
                </a:solidFill>
              </a:rPr>
              <a:t> </a:t>
            </a:r>
            <a:r>
              <a:rPr lang="ru-RU" sz="3800" spc="-50" dirty="0">
                <a:solidFill>
                  <a:srgbClr val="1B4F5F"/>
                </a:solidFill>
              </a:rPr>
              <a:t>8</a:t>
            </a:r>
            <a:br>
              <a:rPr lang="ru-RU" sz="3800" spc="-50" dirty="0">
                <a:solidFill>
                  <a:srgbClr val="1B4F5F"/>
                </a:solidFill>
              </a:rPr>
            </a:br>
            <a:br>
              <a:rPr lang="ru-RU" sz="3800" b="0" i="1" spc="-50" dirty="0">
                <a:solidFill>
                  <a:srgbClr val="1B4F5F"/>
                </a:solidFill>
              </a:rPr>
            </a:br>
            <a:r>
              <a:rPr lang="ru-RU" b="0" i="1" dirty="0"/>
              <a:t>Какие аспекты следует учитывать при риске покупки криптовалюты?</a:t>
            </a:r>
            <a:br>
              <a:rPr lang="ru-RU" b="0" i="1" dirty="0"/>
            </a:br>
            <a:br>
              <a:rPr lang="ru-RU" dirty="0"/>
            </a:br>
            <a:br>
              <a:rPr lang="ru-RU" dirty="0"/>
            </a:br>
            <a:endParaRPr b="0" i="1" dirty="0"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F6EFA4BC-ED0B-0B89-DDBD-30187CCD5AE1}"/>
              </a:ext>
            </a:extLst>
          </p:cNvPr>
          <p:cNvSpPr txBox="1"/>
          <p:nvPr/>
        </p:nvSpPr>
        <p:spPr>
          <a:xfrm>
            <a:off x="533400" y="3151679"/>
            <a:ext cx="9144000" cy="2100575"/>
          </a:xfrm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20" dirty="0">
                <a:solidFill>
                  <a:srgbClr val="1B4F5F"/>
                </a:solidFill>
                <a:latin typeface="Trebuchet MS"/>
                <a:cs typeface="Trebuchet MS"/>
              </a:rPr>
              <a:t>А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Диверсификация портфеля и анализ финансовых показателей</a:t>
            </a:r>
            <a:br>
              <a:rPr lang="ru-RU" sz="2400" dirty="0"/>
            </a:br>
            <a:r>
              <a:rPr sz="2400" b="1" spc="-50" dirty="0">
                <a:solidFill>
                  <a:srgbClr val="1B4F5F"/>
                </a:solidFill>
                <a:latin typeface="Trebuchet MS"/>
                <a:cs typeface="Trebuchet MS"/>
              </a:rPr>
              <a:t>Б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Прогнозирование будущих цен и уверенность в успешном исходе</a:t>
            </a:r>
          </a:p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-50" dirty="0">
                <a:solidFill>
                  <a:srgbClr val="1B4F5F"/>
                </a:solidFill>
                <a:latin typeface="Trebuchet MS"/>
              </a:rPr>
              <a:t>В</a:t>
            </a:r>
            <a:r>
              <a:rPr sz="2400" spc="-10" dirty="0">
                <a:solidFill>
                  <a:srgbClr val="1B4F5F"/>
                </a:solidFill>
                <a:latin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Игнорирование рисков и надежда на удачу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1EE1176-A07A-0AC8-D416-F18E989A03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05432" y="5200958"/>
            <a:ext cx="1315840" cy="13158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C9A9C6D-FDD4-C332-85B4-E9271EB795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6307233"/>
            <a:ext cx="1769658" cy="41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6919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E47FD8-4B2D-B611-F235-7BCBE8EAB7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>
            <a:extLst>
              <a:ext uri="{FF2B5EF4-FFF2-40B4-BE49-F238E27FC236}">
                <a16:creationId xmlns:a16="http://schemas.microsoft.com/office/drawing/2014/main" id="{3F50AB74-21D4-6BD9-8874-61224F0C775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9100" y="4079926"/>
            <a:ext cx="9372599" cy="786063"/>
          </a:xfrm>
          <a:prstGeom prst="rect">
            <a:avLst/>
          </a:prstGeom>
        </p:spPr>
      </p:pic>
      <p:pic>
        <p:nvPicPr>
          <p:cNvPr id="2" name="object 2">
            <a:extLst>
              <a:ext uri="{FF2B5EF4-FFF2-40B4-BE49-F238E27FC236}">
                <a16:creationId xmlns:a16="http://schemas.microsoft.com/office/drawing/2014/main" id="{02C65126-76CA-490D-4619-EBA479CD9EA0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0"/>
            <a:ext cx="2974848" cy="1799859"/>
          </a:xfrm>
          <a:prstGeom prst="rect">
            <a:avLst/>
          </a:prstGeom>
        </p:spPr>
      </p:pic>
      <p:sp>
        <p:nvSpPr>
          <p:cNvPr id="5" name="object 5">
            <a:extLst>
              <a:ext uri="{FF2B5EF4-FFF2-40B4-BE49-F238E27FC236}">
                <a16:creationId xmlns:a16="http://schemas.microsoft.com/office/drawing/2014/main" id="{A6764AAE-C5BC-D87B-02D7-1BCF5FA5D04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5552" y="252769"/>
            <a:ext cx="8004048" cy="362919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sz="3800" dirty="0" err="1">
                <a:solidFill>
                  <a:srgbClr val="1B4F5F"/>
                </a:solidFill>
              </a:rPr>
              <a:t>Вопрос</a:t>
            </a:r>
            <a:r>
              <a:rPr sz="3800" spc="-15" dirty="0">
                <a:solidFill>
                  <a:srgbClr val="1B4F5F"/>
                </a:solidFill>
              </a:rPr>
              <a:t> </a:t>
            </a:r>
            <a:r>
              <a:rPr lang="ru-RU" sz="3800" spc="-50" dirty="0">
                <a:solidFill>
                  <a:srgbClr val="1B4F5F"/>
                </a:solidFill>
              </a:rPr>
              <a:t>9</a:t>
            </a:r>
            <a:br>
              <a:rPr lang="ru-RU" sz="3800" spc="-50" dirty="0">
                <a:solidFill>
                  <a:srgbClr val="1B4F5F"/>
                </a:solidFill>
              </a:rPr>
            </a:br>
            <a:br>
              <a:rPr lang="ru-RU" sz="3800" b="0" i="1" spc="-50" dirty="0">
                <a:solidFill>
                  <a:srgbClr val="1B4F5F"/>
                </a:solidFill>
              </a:rPr>
            </a:br>
            <a:r>
              <a:rPr lang="ru-RU" b="0" i="1" dirty="0"/>
              <a:t>Какие виды новостей могут сильнее всего повлиять на цены акций и облигаций?</a:t>
            </a:r>
            <a:br>
              <a:rPr lang="ru-RU" dirty="0"/>
            </a:br>
            <a:br>
              <a:rPr lang="ru-RU" b="0" i="1" dirty="0"/>
            </a:br>
            <a:br>
              <a:rPr lang="ru-RU" dirty="0"/>
            </a:br>
            <a:br>
              <a:rPr lang="ru-RU" dirty="0"/>
            </a:br>
            <a:endParaRPr b="0" i="1" dirty="0"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14098B39-86E0-1ED9-F3A5-F5EC3263E256}"/>
              </a:ext>
            </a:extLst>
          </p:cNvPr>
          <p:cNvSpPr txBox="1"/>
          <p:nvPr/>
        </p:nvSpPr>
        <p:spPr>
          <a:xfrm>
            <a:off x="533400" y="3151679"/>
            <a:ext cx="9144000" cy="1731243"/>
          </a:xfrm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20" dirty="0">
                <a:solidFill>
                  <a:srgbClr val="1B4F5F"/>
                </a:solidFill>
                <a:latin typeface="Trebuchet MS"/>
                <a:cs typeface="Trebuchet MS"/>
              </a:rPr>
              <a:t>А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Мнение финансовых аналитиков о ситуации на рынке</a:t>
            </a:r>
            <a:br>
              <a:rPr lang="ru-RU" sz="2400" dirty="0"/>
            </a:br>
            <a:r>
              <a:rPr sz="2400" b="1" spc="-50" dirty="0">
                <a:solidFill>
                  <a:srgbClr val="1B4F5F"/>
                </a:solidFill>
                <a:latin typeface="Trebuchet MS"/>
                <a:cs typeface="Trebuchet MS"/>
              </a:rPr>
              <a:t>Б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Новости о спортивных соревнованиях и шоу-бизнесе</a:t>
            </a:r>
          </a:p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-50" dirty="0">
                <a:solidFill>
                  <a:srgbClr val="1B4F5F"/>
                </a:solidFill>
                <a:latin typeface="Trebuchet MS"/>
              </a:rPr>
              <a:t>В</a:t>
            </a:r>
            <a:r>
              <a:rPr sz="2400" spc="-10" dirty="0">
                <a:solidFill>
                  <a:srgbClr val="1B4F5F"/>
                </a:solidFill>
                <a:latin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Объявление компанией о крупной сделке, изменениях в руководстве, выпуске нового продукта и т. д.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95F2644-40EF-003A-3717-5B5DD42A18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05432" y="5200958"/>
            <a:ext cx="1315840" cy="13158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60684DA-A6A4-1B7D-5CD2-1367DAB621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6307233"/>
            <a:ext cx="1769658" cy="41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6378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ABA952-FE76-204C-DD80-65D77F0B2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>
            <a:extLst>
              <a:ext uri="{FF2B5EF4-FFF2-40B4-BE49-F238E27FC236}">
                <a16:creationId xmlns:a16="http://schemas.microsoft.com/office/drawing/2014/main" id="{FC17E165-37F1-6E0B-A20C-D25954C5A203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9533" y="3624268"/>
            <a:ext cx="9372599" cy="786063"/>
          </a:xfrm>
          <a:prstGeom prst="rect">
            <a:avLst/>
          </a:prstGeom>
        </p:spPr>
      </p:pic>
      <p:pic>
        <p:nvPicPr>
          <p:cNvPr id="2" name="object 2">
            <a:extLst>
              <a:ext uri="{FF2B5EF4-FFF2-40B4-BE49-F238E27FC236}">
                <a16:creationId xmlns:a16="http://schemas.microsoft.com/office/drawing/2014/main" id="{22A1B242-E864-A8F8-FE33-159E2A5F34B6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0"/>
            <a:ext cx="2974848" cy="1799859"/>
          </a:xfrm>
          <a:prstGeom prst="rect">
            <a:avLst/>
          </a:prstGeom>
        </p:spPr>
      </p:pic>
      <p:sp>
        <p:nvSpPr>
          <p:cNvPr id="5" name="object 5">
            <a:extLst>
              <a:ext uri="{FF2B5EF4-FFF2-40B4-BE49-F238E27FC236}">
                <a16:creationId xmlns:a16="http://schemas.microsoft.com/office/drawing/2014/main" id="{3DCBA4D8-8387-2BFF-88CA-047BA2BC6AA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5552" y="252769"/>
            <a:ext cx="8004048" cy="40370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sz="3800" dirty="0" err="1">
                <a:solidFill>
                  <a:srgbClr val="1B4F5F"/>
                </a:solidFill>
              </a:rPr>
              <a:t>Вопрос</a:t>
            </a:r>
            <a:r>
              <a:rPr sz="3800" spc="-15" dirty="0">
                <a:solidFill>
                  <a:srgbClr val="1B4F5F"/>
                </a:solidFill>
              </a:rPr>
              <a:t> </a:t>
            </a:r>
            <a:r>
              <a:rPr lang="ru-RU" sz="3800" spc="-50" dirty="0">
                <a:solidFill>
                  <a:srgbClr val="1B4F5F"/>
                </a:solidFill>
              </a:rPr>
              <a:t>10</a:t>
            </a:r>
            <a:br>
              <a:rPr lang="ru-RU" sz="3800" spc="-50" dirty="0">
                <a:solidFill>
                  <a:srgbClr val="1B4F5F"/>
                </a:solidFill>
              </a:rPr>
            </a:br>
            <a:br>
              <a:rPr lang="ru-RU" sz="3800" b="0" i="1" spc="-50" dirty="0">
                <a:solidFill>
                  <a:srgbClr val="1B4F5F"/>
                </a:solidFill>
              </a:rPr>
            </a:br>
            <a:r>
              <a:rPr lang="ru-RU" b="0" i="1" dirty="0"/>
              <a:t>Как реагировать на новости, чтобы минимизировать риски инвестирования?</a:t>
            </a:r>
            <a:br>
              <a:rPr lang="ru-RU" dirty="0"/>
            </a:br>
            <a:br>
              <a:rPr lang="ru-RU" dirty="0"/>
            </a:br>
            <a:br>
              <a:rPr lang="ru-RU" b="0" i="1" dirty="0"/>
            </a:br>
            <a:br>
              <a:rPr lang="ru-RU" dirty="0"/>
            </a:br>
            <a:br>
              <a:rPr lang="ru-RU" dirty="0"/>
            </a:br>
            <a:endParaRPr b="0" i="1" dirty="0"/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3012D966-46D5-7394-1AE6-16A59EA62801}"/>
              </a:ext>
            </a:extLst>
          </p:cNvPr>
          <p:cNvSpPr txBox="1"/>
          <p:nvPr/>
        </p:nvSpPr>
        <p:spPr>
          <a:xfrm>
            <a:off x="533400" y="3151679"/>
            <a:ext cx="9144000" cy="1731243"/>
          </a:xfrm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20" dirty="0">
                <a:solidFill>
                  <a:srgbClr val="1B4F5F"/>
                </a:solidFill>
                <a:latin typeface="Trebuchet MS"/>
                <a:cs typeface="Trebuchet MS"/>
              </a:rPr>
              <a:t>А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Реагировать эмоционально и срочно продавать акции</a:t>
            </a:r>
            <a:br>
              <a:rPr lang="ru-RU" sz="2400" dirty="0"/>
            </a:br>
            <a:r>
              <a:rPr sz="2400" b="1" spc="-50" dirty="0">
                <a:solidFill>
                  <a:srgbClr val="1B4F5F"/>
                </a:solidFill>
                <a:latin typeface="Trebuchet MS"/>
                <a:cs typeface="Trebuchet MS"/>
              </a:rPr>
              <a:t>Б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Оценивать влияние новостей на финансовые показатели и рыночные тренды, принимая обоснованные решения</a:t>
            </a:r>
          </a:p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-50" dirty="0">
                <a:solidFill>
                  <a:srgbClr val="1B4F5F"/>
                </a:solidFill>
                <a:latin typeface="Trebuchet MS"/>
              </a:rPr>
              <a:t>В</a:t>
            </a:r>
            <a:r>
              <a:rPr sz="2400" spc="-10" dirty="0">
                <a:solidFill>
                  <a:srgbClr val="1B4F5F"/>
                </a:solidFill>
                <a:latin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Игнорировать новости и оставаться пассивным инвестором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95B4258-CDE9-0CCC-A208-CA8996DFF1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05432" y="5200958"/>
            <a:ext cx="1315840" cy="13158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6D24458-54F1-504A-2C00-78165268D5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6307233"/>
            <a:ext cx="1769658" cy="41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817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FE2F26-C6F2-00CE-CF22-D5AD2A3DC3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>
            <a:extLst>
              <a:ext uri="{FF2B5EF4-FFF2-40B4-BE49-F238E27FC236}">
                <a16:creationId xmlns:a16="http://schemas.microsoft.com/office/drawing/2014/main" id="{0FE53D02-648B-894D-88DF-228B6372A0ED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8619" y="3749957"/>
            <a:ext cx="3525181" cy="517243"/>
          </a:xfrm>
          <a:prstGeom prst="rect">
            <a:avLst/>
          </a:prstGeom>
        </p:spPr>
      </p:pic>
      <p:pic>
        <p:nvPicPr>
          <p:cNvPr id="2" name="object 2">
            <a:extLst>
              <a:ext uri="{FF2B5EF4-FFF2-40B4-BE49-F238E27FC236}">
                <a16:creationId xmlns:a16="http://schemas.microsoft.com/office/drawing/2014/main" id="{3CF85A02-DBBA-6B14-E24D-3FD1563480FF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0"/>
            <a:ext cx="2974848" cy="1799859"/>
          </a:xfrm>
          <a:prstGeom prst="rect">
            <a:avLst/>
          </a:prstGeom>
        </p:spPr>
      </p:pic>
      <p:sp>
        <p:nvSpPr>
          <p:cNvPr id="5" name="object 5">
            <a:extLst>
              <a:ext uri="{FF2B5EF4-FFF2-40B4-BE49-F238E27FC236}">
                <a16:creationId xmlns:a16="http://schemas.microsoft.com/office/drawing/2014/main" id="{05921549-7ED0-E657-9D01-0804475AA59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5552" y="252769"/>
            <a:ext cx="8004048" cy="510652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sz="3800" dirty="0" err="1">
                <a:solidFill>
                  <a:srgbClr val="1B4F5F"/>
                </a:solidFill>
              </a:rPr>
              <a:t>Вопрос</a:t>
            </a:r>
            <a:r>
              <a:rPr sz="3800" spc="-15" dirty="0">
                <a:solidFill>
                  <a:srgbClr val="1B4F5F"/>
                </a:solidFill>
              </a:rPr>
              <a:t> </a:t>
            </a:r>
            <a:r>
              <a:rPr lang="ru-RU" sz="3800" spc="-50" dirty="0">
                <a:solidFill>
                  <a:srgbClr val="1B4F5F"/>
                </a:solidFill>
              </a:rPr>
              <a:t>11</a:t>
            </a:r>
            <a:br>
              <a:rPr lang="ru-RU" sz="3800" spc="-50" dirty="0">
                <a:solidFill>
                  <a:srgbClr val="1B4F5F"/>
                </a:solidFill>
              </a:rPr>
            </a:br>
            <a:br>
              <a:rPr lang="ru-RU" sz="3800" b="0" i="1" spc="-50" dirty="0">
                <a:solidFill>
                  <a:srgbClr val="1B4F5F"/>
                </a:solidFill>
              </a:rPr>
            </a:br>
            <a:r>
              <a:rPr lang="ru-RU" sz="2400" b="0" i="1" dirty="0"/>
              <a:t>11-летний мальчик Уоррен решил купить три акции </a:t>
            </a:r>
            <a:r>
              <a:rPr lang="ru-RU" sz="2400" b="0" i="1" dirty="0" err="1"/>
              <a:t>Cities</a:t>
            </a:r>
            <a:r>
              <a:rPr lang="ru-RU" sz="2400" b="0" i="1" dirty="0"/>
              <a:t> Service </a:t>
            </a:r>
            <a:r>
              <a:rPr lang="ru-RU" sz="2400" b="0" i="1" dirty="0" err="1"/>
              <a:t>Preferred</a:t>
            </a:r>
            <a:r>
              <a:rPr lang="ru-RU" sz="2400" b="0" i="1" dirty="0"/>
              <a:t>, при этом каждая акция стоила $38,25. Затем акции упали в цене на треть. Сколько стоила каждая акция после падения?</a:t>
            </a: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b="0" i="1" dirty="0"/>
            </a:br>
            <a:br>
              <a:rPr lang="ru-RU" dirty="0"/>
            </a:br>
            <a:br>
              <a:rPr lang="ru-RU" sz="2400" spc="-10" dirty="0">
                <a:solidFill>
                  <a:srgbClr val="1B4F5F"/>
                </a:solidFill>
              </a:rPr>
            </a:br>
            <a:endParaRPr sz="2400" spc="-10" dirty="0">
              <a:solidFill>
                <a:srgbClr val="1B4F5F"/>
              </a:solidFill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3B131177-CCC6-AA4B-CB52-A8AD1C940E92}"/>
              </a:ext>
            </a:extLst>
          </p:cNvPr>
          <p:cNvSpPr txBox="1"/>
          <p:nvPr/>
        </p:nvSpPr>
        <p:spPr>
          <a:xfrm>
            <a:off x="396128" y="3724945"/>
            <a:ext cx="9144000" cy="1361911"/>
          </a:xfrm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20" dirty="0">
                <a:solidFill>
                  <a:srgbClr val="1B4F5F"/>
                </a:solidFill>
                <a:latin typeface="Trebuchet MS"/>
                <a:cs typeface="Trebuchet MS"/>
              </a:rPr>
              <a:t>А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25,5</a:t>
            </a:r>
            <a:br>
              <a:rPr lang="ru-RU" sz="2400" dirty="0"/>
            </a:br>
            <a:r>
              <a:rPr sz="2400" b="1" spc="-50" dirty="0">
                <a:solidFill>
                  <a:srgbClr val="1B4F5F"/>
                </a:solidFill>
                <a:latin typeface="Trebuchet MS"/>
                <a:cs typeface="Trebuchet MS"/>
              </a:rPr>
              <a:t>Б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20,5</a:t>
            </a:r>
          </a:p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-50" dirty="0">
                <a:solidFill>
                  <a:srgbClr val="1B4F5F"/>
                </a:solidFill>
                <a:latin typeface="Trebuchet MS"/>
              </a:rPr>
              <a:t>В</a:t>
            </a:r>
            <a:r>
              <a:rPr sz="2400" spc="-10" dirty="0">
                <a:solidFill>
                  <a:srgbClr val="1B4F5F"/>
                </a:solidFill>
                <a:latin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35,5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8463BFB-C9CE-0C1E-349C-15E5BC300C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05432" y="5200958"/>
            <a:ext cx="1315840" cy="13158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681F8B2-12D6-C46C-84EB-236742A36A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6307233"/>
            <a:ext cx="1769658" cy="41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9125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1000" y="0"/>
            <a:ext cx="10621670" cy="6404376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85800" y="2906421"/>
            <a:ext cx="7382509" cy="1045158"/>
          </a:xfrm>
          <a:prstGeom prst="rect">
            <a:avLst/>
          </a:prstGeom>
        </p:spPr>
        <p:txBody>
          <a:bodyPr vert="horz" wrap="square" lIns="0" tIns="3035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4800" b="1" spc="60" dirty="0">
                <a:solidFill>
                  <a:srgbClr val="1B4F5F"/>
                </a:solidFill>
                <a:latin typeface="Trebuchet MS"/>
                <a:ea typeface="+mj-ea"/>
              </a:rPr>
              <a:t>Все готовы? Начинаем!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3E5AB1F-E271-9243-B0D9-AD6F12125E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6324600"/>
            <a:ext cx="1769658" cy="41913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8DA548-170C-7F02-9050-2E876BED96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>
            <a:extLst>
              <a:ext uri="{FF2B5EF4-FFF2-40B4-BE49-F238E27FC236}">
                <a16:creationId xmlns:a16="http://schemas.microsoft.com/office/drawing/2014/main" id="{784396E8-4595-2FC0-8933-300855334AE5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3400" y="2818245"/>
            <a:ext cx="9372599" cy="786063"/>
          </a:xfrm>
          <a:prstGeom prst="rect">
            <a:avLst/>
          </a:prstGeom>
        </p:spPr>
      </p:pic>
      <p:pic>
        <p:nvPicPr>
          <p:cNvPr id="2" name="object 2">
            <a:extLst>
              <a:ext uri="{FF2B5EF4-FFF2-40B4-BE49-F238E27FC236}">
                <a16:creationId xmlns:a16="http://schemas.microsoft.com/office/drawing/2014/main" id="{C8319CAB-A463-989A-EBF8-94D5C345EF46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91600" y="0"/>
            <a:ext cx="2974848" cy="1799859"/>
          </a:xfrm>
          <a:prstGeom prst="rect">
            <a:avLst/>
          </a:prstGeom>
        </p:spPr>
      </p:pic>
      <p:sp>
        <p:nvSpPr>
          <p:cNvPr id="5" name="object 5">
            <a:extLst>
              <a:ext uri="{FF2B5EF4-FFF2-40B4-BE49-F238E27FC236}">
                <a16:creationId xmlns:a16="http://schemas.microsoft.com/office/drawing/2014/main" id="{B90FADCE-42CF-261F-4B6E-F2C4F4E1312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5552" y="252769"/>
            <a:ext cx="8004048" cy="396005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r>
              <a:rPr sz="3800" dirty="0" err="1">
                <a:solidFill>
                  <a:srgbClr val="1B4F5F"/>
                </a:solidFill>
              </a:rPr>
              <a:t>Вопрос</a:t>
            </a:r>
            <a:r>
              <a:rPr sz="3800" spc="-15" dirty="0">
                <a:solidFill>
                  <a:srgbClr val="1B4F5F"/>
                </a:solidFill>
              </a:rPr>
              <a:t> </a:t>
            </a:r>
            <a:r>
              <a:rPr lang="ru-RU" sz="3800" spc="-50" dirty="0">
                <a:solidFill>
                  <a:srgbClr val="1B4F5F"/>
                </a:solidFill>
              </a:rPr>
              <a:t>12</a:t>
            </a:r>
            <a:br>
              <a:rPr lang="ru-RU" sz="3800" spc="-50" dirty="0">
                <a:solidFill>
                  <a:srgbClr val="1B4F5F"/>
                </a:solidFill>
              </a:rPr>
            </a:br>
            <a:br>
              <a:rPr lang="ru-RU" sz="3800" b="0" i="1" spc="-50" dirty="0">
                <a:solidFill>
                  <a:srgbClr val="1B4F5F"/>
                </a:solidFill>
              </a:rPr>
            </a:br>
            <a:r>
              <a:rPr lang="ru-RU" b="0" i="1" dirty="0"/>
              <a:t>«Черный лебедь» - это:</a:t>
            </a:r>
            <a:br>
              <a:rPr lang="ru-RU" b="0" i="1" dirty="0"/>
            </a:br>
            <a:br>
              <a:rPr lang="ru-RU" b="0" i="1" dirty="0"/>
            </a:br>
            <a:br>
              <a:rPr lang="ru-RU" dirty="0"/>
            </a:br>
            <a:br>
              <a:rPr lang="ru-RU" b="0" i="1" dirty="0"/>
            </a:br>
            <a:br>
              <a:rPr lang="ru-RU" dirty="0"/>
            </a:br>
            <a:br>
              <a:rPr lang="ru-RU" sz="2400" spc="-10" dirty="0">
                <a:solidFill>
                  <a:srgbClr val="1B4F5F"/>
                </a:solidFill>
              </a:rPr>
            </a:br>
            <a:endParaRPr sz="2400" spc="-10" dirty="0">
              <a:solidFill>
                <a:srgbClr val="1B4F5F"/>
              </a:solidFill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E975CAA2-51CA-E2A7-86FB-E56832EFC691}"/>
              </a:ext>
            </a:extLst>
          </p:cNvPr>
          <p:cNvSpPr txBox="1"/>
          <p:nvPr/>
        </p:nvSpPr>
        <p:spPr>
          <a:xfrm>
            <a:off x="533400" y="2667000"/>
            <a:ext cx="9144000" cy="2228815"/>
          </a:xfrm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20" dirty="0">
                <a:solidFill>
                  <a:srgbClr val="1B4F5F"/>
                </a:solidFill>
                <a:latin typeface="Trebuchet MS"/>
                <a:cs typeface="Trebuchet MS"/>
              </a:rPr>
              <a:t>А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Редкое, непредсказуемое событие, за которым следуют непрогнозируемые последствия</a:t>
            </a:r>
          </a:p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-50" dirty="0">
                <a:solidFill>
                  <a:srgbClr val="1B4F5F"/>
                </a:solidFill>
                <a:latin typeface="Trebuchet MS"/>
                <a:cs typeface="Trebuchet MS"/>
              </a:rPr>
              <a:t>Б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Редкий род птиц из семейства голенастых</a:t>
            </a:r>
          </a:p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-50" dirty="0">
                <a:solidFill>
                  <a:srgbClr val="1B4F5F"/>
                </a:solidFill>
                <a:latin typeface="Trebuchet MS"/>
              </a:rPr>
              <a:t>В</a:t>
            </a:r>
            <a:r>
              <a:rPr sz="2400" spc="-10" dirty="0">
                <a:solidFill>
                  <a:srgbClr val="1B4F5F"/>
                </a:solidFill>
                <a:latin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Теория в экономике обозначающая что то, что вы знаете важнее того, что вы не знаете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342C814-F2DE-CC6F-8642-784C6F2F48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05432" y="5200958"/>
            <a:ext cx="1315840" cy="13158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03AA86B-7E53-0D25-44C5-49F30427E86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6307233"/>
            <a:ext cx="1769658" cy="41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42592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575503" y="1989903"/>
            <a:ext cx="9675495" cy="2113399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40"/>
              </a:spcBef>
            </a:pPr>
            <a:r>
              <a:rPr sz="2700" dirty="0">
                <a:solidFill>
                  <a:srgbClr val="1B4F5F"/>
                </a:solidFill>
                <a:latin typeface="Trebuchet MS"/>
                <a:cs typeface="Trebuchet MS"/>
              </a:rPr>
              <a:t>Это</a:t>
            </a:r>
            <a:r>
              <a:rPr sz="2700" spc="-60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sz="2700" dirty="0">
                <a:solidFill>
                  <a:srgbClr val="1B4F5F"/>
                </a:solidFill>
                <a:latin typeface="Trebuchet MS"/>
                <a:cs typeface="Trebuchet MS"/>
              </a:rPr>
              <a:t>были</a:t>
            </a:r>
            <a:r>
              <a:rPr sz="2700" spc="-60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sz="2700" dirty="0">
                <a:solidFill>
                  <a:srgbClr val="1B4F5F"/>
                </a:solidFill>
                <a:latin typeface="Trebuchet MS"/>
                <a:cs typeface="Trebuchet MS"/>
              </a:rPr>
              <a:t>все</a:t>
            </a:r>
            <a:r>
              <a:rPr sz="2700" spc="-60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sz="2700" dirty="0">
                <a:solidFill>
                  <a:srgbClr val="1B4F5F"/>
                </a:solidFill>
                <a:latin typeface="Trebuchet MS"/>
                <a:cs typeface="Trebuchet MS"/>
              </a:rPr>
              <a:t>вопросы</a:t>
            </a:r>
            <a:r>
              <a:rPr sz="2700" spc="-60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sz="2700" dirty="0">
                <a:solidFill>
                  <a:srgbClr val="1B4F5F"/>
                </a:solidFill>
                <a:latin typeface="Trebuchet MS"/>
                <a:cs typeface="Trebuchet MS"/>
              </a:rPr>
              <a:t>нашей</a:t>
            </a:r>
            <a:r>
              <a:rPr sz="2700" spc="-55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sz="2700" spc="-10" dirty="0">
                <a:solidFill>
                  <a:srgbClr val="1B4F5F"/>
                </a:solidFill>
                <a:latin typeface="Trebuchet MS"/>
                <a:cs typeface="Trebuchet MS"/>
              </a:rPr>
              <a:t>игры.</a:t>
            </a:r>
            <a:endParaRPr sz="2700" dirty="0">
              <a:latin typeface="Trebuchet MS"/>
              <a:cs typeface="Trebuchet MS"/>
            </a:endParaRPr>
          </a:p>
          <a:p>
            <a:pPr marL="12700" marR="5080">
              <a:lnSpc>
                <a:spcPts val="2920"/>
              </a:lnSpc>
              <a:spcBef>
                <a:spcPts val="1545"/>
              </a:spcBef>
            </a:pPr>
            <a:r>
              <a:rPr sz="2700" b="1" dirty="0" err="1">
                <a:solidFill>
                  <a:srgbClr val="1B4F5F"/>
                </a:solidFill>
                <a:latin typeface="Trebuchet MS"/>
                <a:cs typeface="Trebuchet MS"/>
              </a:rPr>
              <a:t>Выиграет</a:t>
            </a:r>
            <a:r>
              <a:rPr sz="2700" b="1" spc="-95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lang="ru-RU" sz="2700" b="1" spc="-95" dirty="0">
                <a:solidFill>
                  <a:srgbClr val="1B4F5F"/>
                </a:solidFill>
                <a:latin typeface="Trebuchet MS"/>
                <a:cs typeface="Trebuchet MS"/>
              </a:rPr>
              <a:t>участник/</a:t>
            </a:r>
            <a:r>
              <a:rPr sz="2700" b="1" dirty="0" err="1">
                <a:solidFill>
                  <a:srgbClr val="1B4F5F"/>
                </a:solidFill>
                <a:latin typeface="Trebuchet MS"/>
                <a:cs typeface="Trebuchet MS"/>
              </a:rPr>
              <a:t>команда</a:t>
            </a:r>
            <a:r>
              <a:rPr sz="2700" b="1" dirty="0">
                <a:solidFill>
                  <a:srgbClr val="1B4F5F"/>
                </a:solidFill>
                <a:latin typeface="Trebuchet MS"/>
                <a:cs typeface="Trebuchet MS"/>
              </a:rPr>
              <a:t>,</a:t>
            </a:r>
            <a:r>
              <a:rPr sz="2700" b="1" spc="-90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sz="2700" b="1" spc="-30" dirty="0">
                <a:solidFill>
                  <a:srgbClr val="1B4F5F"/>
                </a:solidFill>
                <a:latin typeface="Trebuchet MS"/>
                <a:cs typeface="Trebuchet MS"/>
              </a:rPr>
              <a:t>у</a:t>
            </a:r>
            <a:r>
              <a:rPr sz="2700" b="1" spc="-95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sz="2700" b="1" dirty="0">
                <a:solidFill>
                  <a:srgbClr val="1B4F5F"/>
                </a:solidFill>
                <a:latin typeface="Trebuchet MS"/>
                <a:cs typeface="Trebuchet MS"/>
              </a:rPr>
              <a:t>которой</a:t>
            </a:r>
            <a:r>
              <a:rPr sz="2700" b="1" spc="-95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sz="2700" b="1" spc="-20" dirty="0">
                <a:solidFill>
                  <a:srgbClr val="1B4F5F"/>
                </a:solidFill>
                <a:latin typeface="Trebuchet MS"/>
                <a:cs typeface="Trebuchet MS"/>
              </a:rPr>
              <a:t>будет</a:t>
            </a:r>
            <a:r>
              <a:rPr sz="2700" b="1" spc="-90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sz="2700" b="1" dirty="0">
                <a:solidFill>
                  <a:srgbClr val="1B4F5F"/>
                </a:solidFill>
                <a:latin typeface="Trebuchet MS"/>
                <a:cs typeface="Trebuchet MS"/>
              </a:rPr>
              <a:t>больше</a:t>
            </a:r>
            <a:r>
              <a:rPr sz="2700" b="1" spc="-95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sz="2700" b="1" spc="-20" dirty="0">
                <a:solidFill>
                  <a:srgbClr val="1B4F5F"/>
                </a:solidFill>
                <a:latin typeface="Trebuchet MS"/>
                <a:cs typeface="Trebuchet MS"/>
              </a:rPr>
              <a:t>всего</a:t>
            </a:r>
            <a:r>
              <a:rPr sz="2700" b="1" spc="-90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sz="2700" b="1" spc="-10" dirty="0">
                <a:solidFill>
                  <a:srgbClr val="1B4F5F"/>
                </a:solidFill>
                <a:latin typeface="Trebuchet MS"/>
                <a:cs typeface="Trebuchet MS"/>
              </a:rPr>
              <a:t>баллов </a:t>
            </a:r>
            <a:r>
              <a:rPr sz="2700" b="1" spc="50" dirty="0">
                <a:solidFill>
                  <a:srgbClr val="1B4F5F"/>
                </a:solidFill>
                <a:latin typeface="Trebuchet MS"/>
                <a:cs typeface="Trebuchet MS"/>
              </a:rPr>
              <a:t>за</a:t>
            </a:r>
            <a:r>
              <a:rPr sz="2700" b="1" spc="-125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sz="2700" b="1" spc="-35" dirty="0">
                <a:solidFill>
                  <a:srgbClr val="1B4F5F"/>
                </a:solidFill>
                <a:latin typeface="Trebuchet MS"/>
                <a:cs typeface="Trebuchet MS"/>
              </a:rPr>
              <a:t>все</a:t>
            </a:r>
            <a:r>
              <a:rPr sz="2700" b="1" spc="-120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sz="2700" b="1" dirty="0">
                <a:solidFill>
                  <a:srgbClr val="1B4F5F"/>
                </a:solidFill>
                <a:latin typeface="Trebuchet MS"/>
                <a:cs typeface="Trebuchet MS"/>
              </a:rPr>
              <a:t>раунды</a:t>
            </a:r>
            <a:r>
              <a:rPr sz="2700" b="1" spc="-120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sz="2700" b="1" spc="-10" dirty="0" err="1">
                <a:solidFill>
                  <a:srgbClr val="1B4F5F"/>
                </a:solidFill>
                <a:latin typeface="Trebuchet MS"/>
                <a:cs typeface="Trebuchet MS"/>
              </a:rPr>
              <a:t>игры</a:t>
            </a:r>
            <a:r>
              <a:rPr sz="2700" b="1" spc="-10" dirty="0">
                <a:solidFill>
                  <a:srgbClr val="1B4F5F"/>
                </a:solidFill>
                <a:latin typeface="Trebuchet MS"/>
                <a:cs typeface="Trebuchet MS"/>
              </a:rPr>
              <a:t>.</a:t>
            </a:r>
            <a:endParaRPr lang="ru-RU" sz="2700" b="1" spc="-10" dirty="0">
              <a:solidFill>
                <a:srgbClr val="1B4F5F"/>
              </a:solidFill>
              <a:latin typeface="Trebuchet MS"/>
              <a:cs typeface="Trebuchet MS"/>
            </a:endParaRPr>
          </a:p>
          <a:p>
            <a:pPr marL="12700" marR="5080">
              <a:lnSpc>
                <a:spcPts val="2920"/>
              </a:lnSpc>
              <a:spcBef>
                <a:spcPts val="1545"/>
              </a:spcBef>
            </a:pPr>
            <a:endParaRPr sz="2700" dirty="0">
              <a:latin typeface="Trebuchet MS"/>
              <a:cs typeface="Trebuchet MS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54924" y="745914"/>
            <a:ext cx="4263390" cy="665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200" dirty="0">
                <a:solidFill>
                  <a:srgbClr val="1B4F5F"/>
                </a:solidFill>
              </a:rPr>
              <a:t>Подведём</a:t>
            </a:r>
            <a:r>
              <a:rPr sz="4200" spc="-95" dirty="0">
                <a:solidFill>
                  <a:srgbClr val="1B4F5F"/>
                </a:solidFill>
              </a:rPr>
              <a:t> </a:t>
            </a:r>
            <a:r>
              <a:rPr sz="4200" spc="-10" dirty="0">
                <a:solidFill>
                  <a:srgbClr val="1B4F5F"/>
                </a:solidFill>
              </a:rPr>
              <a:t>итоги</a:t>
            </a:r>
            <a:endParaRPr sz="420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55BF430-B82B-A46E-71AF-CCE494CE7C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6307233"/>
            <a:ext cx="1769658" cy="41913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16834" y="2080388"/>
            <a:ext cx="44481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dirty="0">
                <a:solidFill>
                  <a:srgbClr val="FFFFFF"/>
                </a:solidFill>
                <a:latin typeface="Trebuchet MS"/>
                <a:cs typeface="Trebuchet MS"/>
              </a:rPr>
              <a:t>Спасибо</a:t>
            </a:r>
            <a:r>
              <a:rPr sz="3600" b="1" spc="-26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600" b="1" spc="70" dirty="0">
                <a:solidFill>
                  <a:srgbClr val="FFFFFF"/>
                </a:solidFill>
                <a:latin typeface="Trebuchet MS"/>
                <a:cs typeface="Trebuchet MS"/>
              </a:rPr>
              <a:t>за</a:t>
            </a:r>
            <a:r>
              <a:rPr sz="3600" b="1" spc="-254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600" b="1" spc="-20" dirty="0">
                <a:solidFill>
                  <a:srgbClr val="FFFFFF"/>
                </a:solidFill>
                <a:latin typeface="Trebuchet MS"/>
                <a:cs typeface="Trebuchet MS"/>
              </a:rPr>
              <a:t>участие!</a:t>
            </a:r>
            <a:endParaRPr sz="36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16834" y="3177669"/>
            <a:ext cx="6024880" cy="167481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solidFill>
                  <a:srgbClr val="FFFFFF"/>
                </a:solidFill>
                <a:latin typeface="Trebuchet MS"/>
                <a:cs typeface="Trebuchet MS"/>
              </a:rPr>
              <a:t>Желаем</a:t>
            </a:r>
            <a:r>
              <a:rPr sz="3600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600" dirty="0">
                <a:solidFill>
                  <a:srgbClr val="FFFFFF"/>
                </a:solidFill>
                <a:latin typeface="Trebuchet MS"/>
                <a:cs typeface="Trebuchet MS"/>
              </a:rPr>
              <a:t>удачи</a:t>
            </a:r>
            <a:r>
              <a:rPr sz="3600" spc="-180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600" spc="185" dirty="0">
                <a:solidFill>
                  <a:srgbClr val="FFFFFF"/>
                </a:solidFill>
                <a:latin typeface="Trebuchet MS"/>
                <a:cs typeface="Trebuchet MS"/>
              </a:rPr>
              <a:t>в</a:t>
            </a:r>
            <a:r>
              <a:rPr sz="3600" spc="-185" dirty="0">
                <a:solidFill>
                  <a:srgbClr val="FFFFFF"/>
                </a:solidFill>
                <a:latin typeface="Trebuchet MS"/>
                <a:cs typeface="Trebuchet MS"/>
              </a:rPr>
              <a:t> </a:t>
            </a:r>
            <a:r>
              <a:rPr sz="3600" spc="-10" dirty="0" err="1">
                <a:solidFill>
                  <a:srgbClr val="FFFFFF"/>
                </a:solidFill>
                <a:latin typeface="Trebuchet MS"/>
                <a:cs typeface="Trebuchet MS"/>
              </a:rPr>
              <a:t>изучении</a:t>
            </a:r>
            <a:r>
              <a:rPr lang="ru-RU" sz="3600" spc="-10" dirty="0">
                <a:solidFill>
                  <a:srgbClr val="FFFFFF"/>
                </a:solidFill>
                <a:latin typeface="Trebuchet MS"/>
                <a:cs typeface="Trebuchet MS"/>
              </a:rPr>
              <a:t> инструментов финансовой грамотности</a:t>
            </a:r>
            <a:r>
              <a:rPr sz="3600" spc="-10" dirty="0">
                <a:solidFill>
                  <a:srgbClr val="FFFFFF"/>
                </a:solidFill>
                <a:latin typeface="Trebuchet MS"/>
                <a:cs typeface="Trebuchet MS"/>
              </a:rPr>
              <a:t>!</a:t>
            </a:r>
            <a:endParaRPr sz="3600" dirty="0">
              <a:latin typeface="Trebuchet MS"/>
              <a:cs typeface="Trebuchet MS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rcRect t="1" r="33528" b="-13900"/>
          <a:stretch>
            <a:fillRect/>
          </a:stretch>
        </p:blipFill>
        <p:spPr>
          <a:xfrm>
            <a:off x="9601200" y="6172200"/>
            <a:ext cx="2519362" cy="45167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7DD6F5-B8E7-A8F5-46BB-521490A8A6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FAA28060-67BF-0D63-8F26-30B36B16A1F6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046464" y="0"/>
            <a:ext cx="2506675" cy="2658328"/>
          </a:xfrm>
          <a:prstGeom prst="rect">
            <a:avLst/>
          </a:prstGeom>
        </p:spPr>
      </p:pic>
      <p:sp>
        <p:nvSpPr>
          <p:cNvPr id="3" name="object 3">
            <a:extLst>
              <a:ext uri="{FF2B5EF4-FFF2-40B4-BE49-F238E27FC236}">
                <a16:creationId xmlns:a16="http://schemas.microsoft.com/office/drawing/2014/main" id="{99E6E31A-6583-9C0E-A6D7-4464519DEFA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54071" y="615062"/>
            <a:ext cx="7218329" cy="6412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4915"/>
              </a:lnSpc>
            </a:pPr>
            <a:r>
              <a:rPr lang="ru-RU" sz="4200" spc="60" dirty="0">
                <a:solidFill>
                  <a:srgbClr val="1B4F5F"/>
                </a:solidFill>
              </a:rPr>
              <a:t>ИНВЕСТИЦИИ</a:t>
            </a:r>
            <a:endParaRPr sz="4200" dirty="0"/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B2C36BC9-7F01-4153-E564-CC6D30849A7D}"/>
              </a:ext>
            </a:extLst>
          </p:cNvPr>
          <p:cNvSpPr txBox="1"/>
          <p:nvPr/>
        </p:nvSpPr>
        <p:spPr>
          <a:xfrm>
            <a:off x="575498" y="2455729"/>
            <a:ext cx="10397301" cy="23899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615054">
              <a:lnSpc>
                <a:spcPct val="144400"/>
              </a:lnSpc>
              <a:spcBef>
                <a:spcPts val="100"/>
              </a:spcBef>
            </a:pPr>
            <a:r>
              <a:rPr lang="ru-RU" sz="2700" spc="140" dirty="0">
                <a:solidFill>
                  <a:srgbClr val="1B4F5F"/>
                </a:solidFill>
                <a:latin typeface="Trebuchet MS"/>
                <a:cs typeface="Trebuchet MS"/>
              </a:rPr>
              <a:t>12</a:t>
            </a:r>
            <a:r>
              <a:rPr sz="2700" spc="-185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sz="2700" spc="70" dirty="0">
                <a:solidFill>
                  <a:srgbClr val="1B4F5F"/>
                </a:solidFill>
                <a:latin typeface="Trebuchet MS"/>
                <a:cs typeface="Trebuchet MS"/>
              </a:rPr>
              <a:t>вопросов</a:t>
            </a:r>
            <a:r>
              <a:rPr sz="2700" spc="-180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sz="2700" spc="-95" dirty="0">
                <a:solidFill>
                  <a:srgbClr val="1B4F5F"/>
                </a:solidFill>
                <a:latin typeface="Trebuchet MS"/>
                <a:cs typeface="Trebuchet MS"/>
              </a:rPr>
              <a:t>с</a:t>
            </a:r>
            <a:r>
              <a:rPr sz="2700" spc="-185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sz="2700" spc="70" dirty="0" err="1">
                <a:solidFill>
                  <a:srgbClr val="1B4F5F"/>
                </a:solidFill>
                <a:latin typeface="Trebuchet MS"/>
                <a:cs typeface="Trebuchet MS"/>
              </a:rPr>
              <a:t>вариантами</a:t>
            </a:r>
            <a:r>
              <a:rPr lang="ru-RU" sz="2700" spc="-180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sz="2700" spc="-10" dirty="0" err="1">
                <a:solidFill>
                  <a:srgbClr val="1B4F5F"/>
                </a:solidFill>
                <a:latin typeface="Trebuchet MS"/>
                <a:cs typeface="Trebuchet MS"/>
              </a:rPr>
              <a:t>ответов</a:t>
            </a:r>
            <a:r>
              <a:rPr sz="2700" spc="-10" dirty="0">
                <a:solidFill>
                  <a:srgbClr val="1B4F5F"/>
                </a:solidFill>
                <a:latin typeface="Trebuchet MS"/>
                <a:cs typeface="Trebuchet MS"/>
              </a:rPr>
              <a:t>. </a:t>
            </a:r>
            <a:endParaRPr lang="ru-RU" sz="2700" spc="-10" dirty="0">
              <a:solidFill>
                <a:srgbClr val="1B4F5F"/>
              </a:solidFill>
              <a:latin typeface="Trebuchet MS"/>
              <a:cs typeface="Trebuchet MS"/>
            </a:endParaRPr>
          </a:p>
          <a:p>
            <a:pPr marL="12700" marR="3615054">
              <a:lnSpc>
                <a:spcPct val="144400"/>
              </a:lnSpc>
              <a:spcBef>
                <a:spcPts val="100"/>
              </a:spcBef>
            </a:pPr>
            <a:r>
              <a:rPr lang="ru-RU" sz="2700" spc="110" dirty="0">
                <a:solidFill>
                  <a:srgbClr val="1B4F5F"/>
                </a:solidFill>
                <a:latin typeface="Trebuchet MS"/>
                <a:cs typeface="Trebuchet MS"/>
              </a:rPr>
              <a:t>На обсуждение ответа у вас есть</a:t>
            </a:r>
            <a:r>
              <a:rPr sz="2700" spc="-165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sz="2700" spc="140" dirty="0">
                <a:solidFill>
                  <a:srgbClr val="1B4F5F"/>
                </a:solidFill>
                <a:latin typeface="Trebuchet MS"/>
                <a:cs typeface="Trebuchet MS"/>
              </a:rPr>
              <a:t>30</a:t>
            </a:r>
            <a:r>
              <a:rPr lang="ru-RU" sz="2700" spc="-160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sz="2700" spc="-50" dirty="0" err="1">
                <a:solidFill>
                  <a:srgbClr val="1B4F5F"/>
                </a:solidFill>
                <a:latin typeface="Trebuchet MS"/>
                <a:cs typeface="Trebuchet MS"/>
              </a:rPr>
              <a:t>секунд</a:t>
            </a:r>
            <a:r>
              <a:rPr sz="2700" spc="-10" dirty="0">
                <a:solidFill>
                  <a:srgbClr val="1B4F5F"/>
                </a:solidFill>
                <a:latin typeface="Trebuchet MS"/>
                <a:cs typeface="Trebuchet MS"/>
              </a:rPr>
              <a:t>.</a:t>
            </a:r>
            <a:endParaRPr sz="27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230"/>
              </a:spcBef>
            </a:pPr>
            <a:r>
              <a:rPr sz="2700" b="1" spc="55" dirty="0" err="1">
                <a:solidFill>
                  <a:srgbClr val="1B4F5F"/>
                </a:solidFill>
                <a:latin typeface="Trebuchet MS"/>
                <a:cs typeface="Trebuchet MS"/>
              </a:rPr>
              <a:t>За</a:t>
            </a:r>
            <a:r>
              <a:rPr sz="2700" b="1" spc="-105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sz="2700" b="1" spc="50" dirty="0">
                <a:solidFill>
                  <a:srgbClr val="1B4F5F"/>
                </a:solidFill>
                <a:latin typeface="Trebuchet MS"/>
                <a:cs typeface="Trebuchet MS"/>
              </a:rPr>
              <a:t>каждый</a:t>
            </a:r>
            <a:r>
              <a:rPr sz="2700" b="1" spc="-100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sz="2700" b="1" dirty="0">
                <a:solidFill>
                  <a:srgbClr val="1B4F5F"/>
                </a:solidFill>
                <a:latin typeface="Trebuchet MS"/>
                <a:cs typeface="Trebuchet MS"/>
              </a:rPr>
              <a:t>правильный</a:t>
            </a:r>
            <a:r>
              <a:rPr sz="2700" b="1" spc="-100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sz="2700" b="1" dirty="0">
                <a:solidFill>
                  <a:srgbClr val="1B4F5F"/>
                </a:solidFill>
                <a:latin typeface="Trebuchet MS"/>
                <a:cs typeface="Trebuchet MS"/>
              </a:rPr>
              <a:t>ответ</a:t>
            </a:r>
            <a:r>
              <a:rPr sz="2700" b="1" spc="-100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sz="2700" b="1" spc="85" dirty="0">
                <a:solidFill>
                  <a:srgbClr val="1B4F5F"/>
                </a:solidFill>
                <a:latin typeface="Trebuchet MS"/>
                <a:cs typeface="Trebuchet MS"/>
              </a:rPr>
              <a:t>вы</a:t>
            </a:r>
            <a:r>
              <a:rPr sz="2700" b="1" spc="-100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sz="2700" b="1" dirty="0" err="1">
                <a:solidFill>
                  <a:srgbClr val="1B4F5F"/>
                </a:solidFill>
                <a:latin typeface="Trebuchet MS"/>
                <a:cs typeface="Trebuchet MS"/>
              </a:rPr>
              <a:t>получаете</a:t>
            </a:r>
            <a:r>
              <a:rPr sz="2700" b="1" spc="-100" dirty="0">
                <a:solidFill>
                  <a:srgbClr val="1B4F5F"/>
                </a:solidFill>
                <a:latin typeface="Trebuchet MS"/>
                <a:cs typeface="Trebuchet MS"/>
              </a:rPr>
              <a:t> </a:t>
            </a:r>
            <a:r>
              <a:rPr lang="ru-RU" sz="2700" b="1" spc="-100" dirty="0">
                <a:solidFill>
                  <a:srgbClr val="1B4F5F"/>
                </a:solidFill>
                <a:latin typeface="Trebuchet MS"/>
                <a:cs typeface="Trebuchet MS"/>
              </a:rPr>
              <a:t>+</a:t>
            </a:r>
            <a:r>
              <a:rPr lang="ru-RU" sz="2700" b="1" spc="-130" dirty="0">
                <a:solidFill>
                  <a:srgbClr val="1B4F5F"/>
                </a:solidFill>
                <a:latin typeface="Trebuchet MS"/>
                <a:cs typeface="Trebuchet MS"/>
              </a:rPr>
              <a:t>1 </a:t>
            </a:r>
            <a:r>
              <a:rPr sz="2700" b="1" spc="-10" dirty="0" err="1">
                <a:solidFill>
                  <a:srgbClr val="1B4F5F"/>
                </a:solidFill>
                <a:latin typeface="Trebuchet MS"/>
                <a:cs typeface="Trebuchet MS"/>
              </a:rPr>
              <a:t>балл</a:t>
            </a:r>
            <a:r>
              <a:rPr sz="2700" b="1" spc="-10" dirty="0">
                <a:solidFill>
                  <a:srgbClr val="1B4F5F"/>
                </a:solidFill>
                <a:latin typeface="Trebuchet MS"/>
                <a:cs typeface="Trebuchet MS"/>
              </a:rPr>
              <a:t>.</a:t>
            </a:r>
            <a:endParaRPr sz="2700" dirty="0">
              <a:latin typeface="Trebuchet MS"/>
              <a:cs typeface="Trebuchet MS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4BB36FA-8E94-2EA7-FEE5-FEC7C717F4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24600"/>
            <a:ext cx="1769658" cy="41913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6571F7-1C0C-15DC-2861-CBBBD7B352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058400" y="4526897"/>
            <a:ext cx="2015302" cy="2216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07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998295-BA11-7BCA-6D22-37542E7E42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2ED9227A-404A-B386-CF9D-B8B112E8DD82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067800" y="0"/>
            <a:ext cx="2974848" cy="1799859"/>
          </a:xfrm>
          <a:prstGeom prst="rect">
            <a:avLst/>
          </a:prstGeom>
        </p:spPr>
      </p:pic>
      <p:sp>
        <p:nvSpPr>
          <p:cNvPr id="3" name="object 3">
            <a:extLst>
              <a:ext uri="{FF2B5EF4-FFF2-40B4-BE49-F238E27FC236}">
                <a16:creationId xmlns:a16="http://schemas.microsoft.com/office/drawing/2014/main" id="{8A9ECADE-85F1-2BF7-D3B5-9D9B6A2ECE8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3122" y="285342"/>
            <a:ext cx="6877519" cy="30290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800" dirty="0" err="1">
                <a:solidFill>
                  <a:srgbClr val="1B4F5F"/>
                </a:solidFill>
              </a:rPr>
              <a:t>Вопрос</a:t>
            </a:r>
            <a:r>
              <a:rPr sz="3800" spc="-15" dirty="0">
                <a:solidFill>
                  <a:srgbClr val="1B4F5F"/>
                </a:solidFill>
              </a:rPr>
              <a:t> </a:t>
            </a:r>
            <a:r>
              <a:rPr sz="3800" spc="-50" dirty="0">
                <a:solidFill>
                  <a:srgbClr val="1B4F5F"/>
                </a:solidFill>
              </a:rPr>
              <a:t>1</a:t>
            </a:r>
            <a:br>
              <a:rPr lang="ru-RU" sz="3800" spc="-50" dirty="0">
                <a:solidFill>
                  <a:srgbClr val="1B4F5F"/>
                </a:solidFill>
              </a:rPr>
            </a:br>
            <a:endParaRPr sz="3800" dirty="0"/>
          </a:p>
          <a:p>
            <a:pPr marL="12700">
              <a:lnSpc>
                <a:spcPct val="100000"/>
              </a:lnSpc>
              <a:spcBef>
                <a:spcPts val="45"/>
              </a:spcBef>
            </a:pPr>
            <a:r>
              <a:rPr lang="ru-RU" sz="2400" b="0" dirty="0"/>
              <a:t>Какой финансовый инструмент описан в ситуации ниже? </a:t>
            </a:r>
            <a:br>
              <a:rPr lang="ru-RU" sz="2400" b="0" i="1" dirty="0"/>
            </a:br>
            <a:r>
              <a:rPr lang="ru-RU" sz="2400" b="0" i="1" dirty="0"/>
              <a:t>Ты открыл брокерский счёт в банке, перевёл на него деньги и решил приобрести ценные бумаги у государства.</a:t>
            </a:r>
            <a:endParaRPr sz="2400" b="0" i="1" dirty="0">
              <a:latin typeface="Trebuchet MS"/>
              <a:cs typeface="Trebuchet MS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B977B321-417F-9010-A5EC-3B23E60F74A1}"/>
              </a:ext>
            </a:extLst>
          </p:cNvPr>
          <p:cNvSpPr txBox="1"/>
          <p:nvPr/>
        </p:nvSpPr>
        <p:spPr>
          <a:xfrm>
            <a:off x="9518551" y="620553"/>
            <a:ext cx="2134870" cy="9855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6300" spc="165" dirty="0">
                <a:solidFill>
                  <a:srgbClr val="31C1A7"/>
                </a:solidFill>
                <a:latin typeface="Trebuchet MS"/>
                <a:cs typeface="Trebuchet MS"/>
              </a:rPr>
              <a:t>0</a:t>
            </a:r>
            <a:r>
              <a:rPr sz="6300" spc="720" dirty="0">
                <a:solidFill>
                  <a:srgbClr val="31C1A7"/>
                </a:solidFill>
                <a:latin typeface="Trebuchet MS"/>
                <a:cs typeface="Trebuchet MS"/>
              </a:rPr>
              <a:t>0</a:t>
            </a:r>
            <a:r>
              <a:rPr sz="8250" spc="-569" baseline="6060" dirty="0">
                <a:solidFill>
                  <a:srgbClr val="31C1A7"/>
                </a:solidFill>
                <a:latin typeface="Trebuchet MS"/>
                <a:cs typeface="Trebuchet MS"/>
              </a:rPr>
              <a:t>:</a:t>
            </a:r>
            <a:r>
              <a:rPr sz="6300" spc="165" dirty="0">
                <a:solidFill>
                  <a:srgbClr val="31C1A7"/>
                </a:solidFill>
                <a:latin typeface="Trebuchet MS"/>
                <a:cs typeface="Trebuchet MS"/>
              </a:rPr>
              <a:t>30</a:t>
            </a:r>
            <a:endParaRPr sz="6300" dirty="0">
              <a:latin typeface="Trebuchet MS"/>
              <a:cs typeface="Trebuchet MS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8D58A060-DAEA-C745-6DF9-6B794A9E096B}"/>
              </a:ext>
            </a:extLst>
          </p:cNvPr>
          <p:cNvSpPr txBox="1"/>
          <p:nvPr/>
        </p:nvSpPr>
        <p:spPr>
          <a:xfrm>
            <a:off x="575191" y="3810000"/>
            <a:ext cx="6775450" cy="14498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86080" algn="just">
              <a:lnSpc>
                <a:spcPct val="132000"/>
              </a:lnSpc>
              <a:spcBef>
                <a:spcPts val="100"/>
              </a:spcBef>
            </a:pPr>
            <a:r>
              <a:rPr sz="2400" b="1" spc="70" dirty="0">
                <a:solidFill>
                  <a:srgbClr val="1B4F5F"/>
                </a:solidFill>
                <a:latin typeface="Trebuchet MS"/>
                <a:cs typeface="Trebuchet MS"/>
              </a:rPr>
              <a:t>А</a:t>
            </a:r>
            <a:r>
              <a:rPr sz="2400" b="1" spc="440" dirty="0">
                <a:solidFill>
                  <a:srgbClr val="1B4F5F"/>
                </a:solidFill>
                <a:latin typeface="Trebuchet MS"/>
                <a:cs typeface="Trebuchet MS"/>
              </a:rPr>
              <a:t>  </a:t>
            </a:r>
            <a:r>
              <a:rPr lang="ru-RU" sz="2400" dirty="0">
                <a:solidFill>
                  <a:srgbClr val="1B4F5F"/>
                </a:solidFill>
                <a:latin typeface="Trebuchet MS"/>
              </a:rPr>
              <a:t>Депозит</a:t>
            </a:r>
          </a:p>
          <a:p>
            <a:pPr marL="12700" marR="386080" algn="just">
              <a:lnSpc>
                <a:spcPct val="132000"/>
              </a:lnSpc>
              <a:spcBef>
                <a:spcPts val="100"/>
              </a:spcBef>
            </a:pP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Б</a:t>
            </a:r>
            <a:r>
              <a:rPr sz="2400" b="1" spc="170" dirty="0">
                <a:solidFill>
                  <a:srgbClr val="1B4F5F"/>
                </a:solidFill>
                <a:latin typeface="Trebuchet MS"/>
                <a:cs typeface="Trebuchet MS"/>
              </a:rPr>
              <a:t>   </a:t>
            </a:r>
            <a:r>
              <a:rPr lang="ru-RU" sz="2400" dirty="0">
                <a:solidFill>
                  <a:srgbClr val="1B4F5F"/>
                </a:solidFill>
                <a:latin typeface="Trebuchet MS"/>
                <a:cs typeface="Trebuchet MS"/>
              </a:rPr>
              <a:t>Облигация</a:t>
            </a:r>
          </a:p>
          <a:p>
            <a:pPr marL="12700" marR="386080" algn="just">
              <a:lnSpc>
                <a:spcPct val="132000"/>
              </a:lnSpc>
              <a:spcBef>
                <a:spcPts val="100"/>
              </a:spcBef>
            </a:pPr>
            <a:r>
              <a:rPr sz="2400" b="1" spc="80" dirty="0">
                <a:solidFill>
                  <a:srgbClr val="1B4F5F"/>
                </a:solidFill>
                <a:latin typeface="Trebuchet MS"/>
                <a:cs typeface="Trebuchet MS"/>
              </a:rPr>
              <a:t>В</a:t>
            </a:r>
            <a:r>
              <a:rPr sz="2400" b="1" spc="385" dirty="0">
                <a:solidFill>
                  <a:srgbClr val="1B4F5F"/>
                </a:solidFill>
                <a:latin typeface="Trebuchet MS"/>
                <a:cs typeface="Trebuchet MS"/>
              </a:rPr>
              <a:t>  </a:t>
            </a:r>
            <a:r>
              <a:rPr lang="ru-RU" sz="2400" spc="45" dirty="0">
                <a:solidFill>
                  <a:srgbClr val="1B4F5F"/>
                </a:solidFill>
                <a:latin typeface="Trebuchet MS"/>
                <a:cs typeface="Trebuchet MS"/>
              </a:rPr>
              <a:t>Акция</a:t>
            </a:r>
            <a:endParaRPr sz="2400" dirty="0">
              <a:latin typeface="Trebuchet MS"/>
              <a:cs typeface="Trebuchet MS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572EAF8-846F-8C27-7152-4DE84CE892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24600"/>
            <a:ext cx="1769658" cy="41913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4E39898-D5DF-C80F-8D49-AD52D35CBE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05432" y="5200958"/>
            <a:ext cx="1315840" cy="131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2849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BE33EF-03ED-C1AC-83DF-59B1C80654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94C7FF01-8996-4DDA-D456-5FC7CF30F274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018008" y="0"/>
            <a:ext cx="2974848" cy="1799859"/>
          </a:xfrm>
          <a:prstGeom prst="rect">
            <a:avLst/>
          </a:prstGeom>
        </p:spPr>
      </p:pic>
      <p:sp>
        <p:nvSpPr>
          <p:cNvPr id="3" name="object 3">
            <a:extLst>
              <a:ext uri="{FF2B5EF4-FFF2-40B4-BE49-F238E27FC236}">
                <a16:creationId xmlns:a16="http://schemas.microsoft.com/office/drawing/2014/main" id="{675A1AB7-EFAB-E338-E7CD-BBD585CF72AB}"/>
              </a:ext>
            </a:extLst>
          </p:cNvPr>
          <p:cNvSpPr txBox="1"/>
          <p:nvPr/>
        </p:nvSpPr>
        <p:spPr>
          <a:xfrm>
            <a:off x="9468759" y="620553"/>
            <a:ext cx="2134870" cy="9855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6300" spc="165" dirty="0">
                <a:solidFill>
                  <a:srgbClr val="31C1A7"/>
                </a:solidFill>
                <a:latin typeface="Trebuchet MS"/>
                <a:cs typeface="Trebuchet MS"/>
              </a:rPr>
              <a:t>0</a:t>
            </a:r>
            <a:r>
              <a:rPr sz="6300" spc="720" dirty="0">
                <a:solidFill>
                  <a:srgbClr val="31C1A7"/>
                </a:solidFill>
                <a:latin typeface="Trebuchet MS"/>
                <a:cs typeface="Trebuchet MS"/>
              </a:rPr>
              <a:t>0</a:t>
            </a:r>
            <a:r>
              <a:rPr sz="8250" spc="-569" baseline="6060" dirty="0">
                <a:solidFill>
                  <a:srgbClr val="31C1A7"/>
                </a:solidFill>
                <a:latin typeface="Trebuchet MS"/>
                <a:cs typeface="Trebuchet MS"/>
              </a:rPr>
              <a:t>:</a:t>
            </a:r>
            <a:r>
              <a:rPr sz="6300" spc="165" dirty="0">
                <a:solidFill>
                  <a:srgbClr val="31C1A7"/>
                </a:solidFill>
                <a:latin typeface="Trebuchet MS"/>
                <a:cs typeface="Trebuchet MS"/>
              </a:rPr>
              <a:t>30</a:t>
            </a:r>
            <a:endParaRPr sz="6300">
              <a:latin typeface="Trebuchet MS"/>
              <a:cs typeface="Trebuchet MS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C7D9E732-63D8-2BE0-63F4-DF9AD70B597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57200" y="139670"/>
            <a:ext cx="3531870" cy="20056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800" dirty="0" err="1">
                <a:solidFill>
                  <a:srgbClr val="1B4F5F"/>
                </a:solidFill>
              </a:rPr>
              <a:t>Вопрос</a:t>
            </a:r>
            <a:r>
              <a:rPr sz="3800" spc="-15" dirty="0">
                <a:solidFill>
                  <a:srgbClr val="1B4F5F"/>
                </a:solidFill>
              </a:rPr>
              <a:t> </a:t>
            </a:r>
            <a:r>
              <a:rPr sz="3800" spc="-50" dirty="0">
                <a:solidFill>
                  <a:srgbClr val="1B4F5F"/>
                </a:solidFill>
              </a:rPr>
              <a:t>2</a:t>
            </a:r>
            <a:br>
              <a:rPr lang="ru-RU" sz="3800" spc="-50" dirty="0">
                <a:solidFill>
                  <a:srgbClr val="1B4F5F"/>
                </a:solidFill>
              </a:rPr>
            </a:br>
            <a:endParaRPr sz="3800" dirty="0"/>
          </a:p>
          <a:p>
            <a:pPr marL="12700">
              <a:spcBef>
                <a:spcPts val="45"/>
              </a:spcBef>
            </a:pPr>
            <a:r>
              <a:rPr lang="ru-RU" b="0" i="1" dirty="0"/>
              <a:t>Что такое акция?</a:t>
            </a:r>
            <a:br>
              <a:rPr lang="ru-RU" i="1" dirty="0"/>
            </a:br>
            <a:endParaRPr sz="2700" i="1" dirty="0">
              <a:latin typeface="Trebuchet MS"/>
              <a:cs typeface="Trebuchet MS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0747EA87-9783-ED2B-A493-251BF5CA8F53}"/>
              </a:ext>
            </a:extLst>
          </p:cNvPr>
          <p:cNvSpPr txBox="1"/>
          <p:nvPr/>
        </p:nvSpPr>
        <p:spPr>
          <a:xfrm>
            <a:off x="541324" y="2895600"/>
            <a:ext cx="9557385" cy="1833835"/>
          </a:xfrm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20" dirty="0">
                <a:solidFill>
                  <a:srgbClr val="1B4F5F"/>
                </a:solidFill>
                <a:latin typeface="Trebuchet MS"/>
                <a:cs typeface="Trebuchet MS"/>
              </a:rPr>
              <a:t>А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10" dirty="0">
                <a:solidFill>
                  <a:srgbClr val="1B4F5F"/>
                </a:solidFill>
                <a:latin typeface="Trebuchet MS"/>
              </a:rPr>
              <a:t>Документ, удостоверяющий владение компанией</a:t>
            </a:r>
            <a:endParaRPr sz="2400" spc="10" dirty="0">
              <a:solidFill>
                <a:srgbClr val="1B4F5F"/>
              </a:solidFill>
              <a:latin typeface="Trebuchet MS"/>
            </a:endParaRPr>
          </a:p>
          <a:p>
            <a:pPr marL="12700">
              <a:lnSpc>
                <a:spcPct val="100000"/>
              </a:lnSpc>
              <a:spcBef>
                <a:spcPts val="885"/>
              </a:spcBef>
              <a:tabLst>
                <a:tab pos="467359" algn="l"/>
              </a:tabLst>
            </a:pPr>
            <a:r>
              <a:rPr sz="2400" b="1" spc="-50" dirty="0">
                <a:solidFill>
                  <a:srgbClr val="1B4F5F"/>
                </a:solidFill>
                <a:latin typeface="Trebuchet MS"/>
                <a:cs typeface="Trebuchet MS"/>
              </a:rPr>
              <a:t>Б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10" dirty="0">
                <a:solidFill>
                  <a:srgbClr val="1B4F5F"/>
                </a:solidFill>
                <a:latin typeface="Trebuchet MS"/>
              </a:rPr>
              <a:t>Доля в уставном капитале компании, предоставляющая право на дивиденды и участие в управлении</a:t>
            </a:r>
          </a:p>
          <a:p>
            <a:pPr marL="12700">
              <a:lnSpc>
                <a:spcPct val="100000"/>
              </a:lnSpc>
              <a:spcBef>
                <a:spcPts val="885"/>
              </a:spcBef>
              <a:tabLst>
                <a:tab pos="467359" algn="l"/>
              </a:tabLst>
            </a:pPr>
            <a:r>
              <a:rPr sz="2400" b="1" spc="30" dirty="0">
                <a:solidFill>
                  <a:srgbClr val="1B4F5F"/>
                </a:solidFill>
                <a:latin typeface="Trebuchet MS"/>
                <a:cs typeface="Trebuchet MS"/>
              </a:rPr>
              <a:t>В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10" dirty="0">
                <a:solidFill>
                  <a:srgbClr val="1B4F5F"/>
                </a:solidFill>
                <a:latin typeface="Trebuchet MS"/>
              </a:rPr>
              <a:t>Единица измерения цены на фондовом рынке</a:t>
            </a:r>
            <a:endParaRPr sz="2400" spc="10" dirty="0">
              <a:solidFill>
                <a:srgbClr val="1B4F5F"/>
              </a:solidFill>
              <a:latin typeface="Trebuchet MS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C905650-0F19-46A4-33BF-DF7CAE895B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05432" y="5200958"/>
            <a:ext cx="1315840" cy="13158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BC85EA3-D9C8-C67F-0561-12331B6E9C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24600"/>
            <a:ext cx="1769658" cy="41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5356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182E75-4DD9-C739-FAAB-D25FD801A3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E3CA5763-3C72-1B6E-D3EA-9B6A382C71FF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144000" y="8467"/>
            <a:ext cx="2974848" cy="1799859"/>
          </a:xfrm>
          <a:prstGeom prst="rect">
            <a:avLst/>
          </a:prstGeom>
        </p:spPr>
      </p:pic>
      <p:sp>
        <p:nvSpPr>
          <p:cNvPr id="3" name="object 3">
            <a:extLst>
              <a:ext uri="{FF2B5EF4-FFF2-40B4-BE49-F238E27FC236}">
                <a16:creationId xmlns:a16="http://schemas.microsoft.com/office/drawing/2014/main" id="{2A211F11-1479-6CC3-76D1-C2B59C0AFDAF}"/>
              </a:ext>
            </a:extLst>
          </p:cNvPr>
          <p:cNvSpPr txBox="1"/>
          <p:nvPr/>
        </p:nvSpPr>
        <p:spPr>
          <a:xfrm>
            <a:off x="9594751" y="629020"/>
            <a:ext cx="2134870" cy="9855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6300" spc="165" dirty="0">
                <a:solidFill>
                  <a:srgbClr val="31C1A7"/>
                </a:solidFill>
                <a:latin typeface="Trebuchet MS"/>
                <a:cs typeface="Trebuchet MS"/>
              </a:rPr>
              <a:t>0</a:t>
            </a:r>
            <a:r>
              <a:rPr sz="6300" spc="720" dirty="0">
                <a:solidFill>
                  <a:srgbClr val="31C1A7"/>
                </a:solidFill>
                <a:latin typeface="Trebuchet MS"/>
                <a:cs typeface="Trebuchet MS"/>
              </a:rPr>
              <a:t>0</a:t>
            </a:r>
            <a:r>
              <a:rPr sz="8250" spc="-569" baseline="6060" dirty="0">
                <a:solidFill>
                  <a:srgbClr val="31C1A7"/>
                </a:solidFill>
                <a:latin typeface="Trebuchet MS"/>
                <a:cs typeface="Trebuchet MS"/>
              </a:rPr>
              <a:t>:</a:t>
            </a:r>
            <a:r>
              <a:rPr sz="6300" spc="165" dirty="0">
                <a:solidFill>
                  <a:srgbClr val="31C1A7"/>
                </a:solidFill>
                <a:latin typeface="Trebuchet MS"/>
                <a:cs typeface="Trebuchet MS"/>
              </a:rPr>
              <a:t>30</a:t>
            </a:r>
            <a:endParaRPr sz="6300">
              <a:latin typeface="Trebuchet MS"/>
              <a:cs typeface="Trebuchet MS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7E3C31D1-D406-611B-1369-94D10490744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9119" y="264163"/>
            <a:ext cx="6113145" cy="19979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800" dirty="0" err="1">
                <a:solidFill>
                  <a:srgbClr val="1B4F5F"/>
                </a:solidFill>
              </a:rPr>
              <a:t>Вопрос</a:t>
            </a:r>
            <a:r>
              <a:rPr sz="3800" spc="-15" dirty="0">
                <a:solidFill>
                  <a:srgbClr val="1B4F5F"/>
                </a:solidFill>
              </a:rPr>
              <a:t> </a:t>
            </a:r>
            <a:r>
              <a:rPr sz="3800" spc="-50" dirty="0">
                <a:solidFill>
                  <a:srgbClr val="1B4F5F"/>
                </a:solidFill>
              </a:rPr>
              <a:t>3</a:t>
            </a:r>
            <a:br>
              <a:rPr lang="ru-RU" sz="3800" spc="-50" dirty="0">
                <a:solidFill>
                  <a:srgbClr val="1B4F5F"/>
                </a:solidFill>
              </a:rPr>
            </a:br>
            <a:endParaRPr sz="3800" dirty="0"/>
          </a:p>
          <a:p>
            <a:pPr lvl="0"/>
            <a:r>
              <a:rPr lang="ru-RU" b="0" i="1" dirty="0"/>
              <a:t>Какая основная цель компании при выпуске акций?</a:t>
            </a: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BC4103A3-7994-029E-0518-DF3DAA312E67}"/>
              </a:ext>
            </a:extLst>
          </p:cNvPr>
          <p:cNvSpPr txBox="1"/>
          <p:nvPr/>
        </p:nvSpPr>
        <p:spPr>
          <a:xfrm>
            <a:off x="457200" y="2807383"/>
            <a:ext cx="9601200" cy="1603003"/>
          </a:xfrm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20" dirty="0">
                <a:solidFill>
                  <a:srgbClr val="1B4F5F"/>
                </a:solidFill>
                <a:latin typeface="Trebuchet MS"/>
                <a:cs typeface="Trebuchet MS"/>
              </a:rPr>
              <a:t>А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dirty="0">
                <a:solidFill>
                  <a:srgbClr val="1B4F5F"/>
                </a:solidFill>
                <a:latin typeface="Trebuchet MS"/>
              </a:rPr>
              <a:t>Понижение стоимости акций конкурентов на рынке</a:t>
            </a:r>
            <a:br>
              <a:rPr lang="ru-RU" sz="2400" dirty="0">
                <a:solidFill>
                  <a:srgbClr val="1B4F5F"/>
                </a:solidFill>
                <a:latin typeface="Trebuchet MS"/>
              </a:rPr>
            </a:br>
            <a:r>
              <a:rPr sz="2400" b="1" spc="20" dirty="0">
                <a:solidFill>
                  <a:srgbClr val="1B4F5F"/>
                </a:solidFill>
                <a:latin typeface="Trebuchet MS"/>
              </a:rPr>
              <a:t>Б</a:t>
            </a:r>
            <a:r>
              <a:rPr sz="2400" dirty="0">
                <a:solidFill>
                  <a:srgbClr val="1B4F5F"/>
                </a:solidFill>
                <a:latin typeface="Trebuchet MS"/>
              </a:rPr>
              <a:t>	</a:t>
            </a:r>
            <a:r>
              <a:rPr lang="ru-RU" sz="2400" dirty="0">
                <a:solidFill>
                  <a:srgbClr val="1B4F5F"/>
                </a:solidFill>
                <a:latin typeface="Trebuchet MS"/>
              </a:rPr>
              <a:t>Привлечение капитала для финансирования деятельности и расширения бизнеса</a:t>
            </a:r>
            <a:br>
              <a:rPr lang="ru-RU" sz="2400" dirty="0"/>
            </a:br>
            <a:r>
              <a:rPr sz="2400" b="1" spc="30" dirty="0">
                <a:solidFill>
                  <a:srgbClr val="1B4F5F"/>
                </a:solidFill>
                <a:latin typeface="Trebuchet MS"/>
                <a:cs typeface="Trebuchet MS"/>
              </a:rPr>
              <a:t>В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dirty="0">
                <a:solidFill>
                  <a:srgbClr val="1B4F5F"/>
                </a:solidFill>
                <a:latin typeface="Trebuchet MS"/>
              </a:rPr>
              <a:t>Увеличение размера уставного капитала компании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69EBDC4-DB1D-8D2D-756D-3A27F94881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05432" y="5200958"/>
            <a:ext cx="1315840" cy="13158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F40C6E8-20DD-C7A9-FAF0-EE0CAE8382A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6324600"/>
            <a:ext cx="1769658" cy="41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2370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A6591B-F546-DCB5-BADA-2C56B6866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51061D79-4820-647F-60A3-447AAC901B36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018008" y="0"/>
            <a:ext cx="2974848" cy="1799859"/>
          </a:xfrm>
          <a:prstGeom prst="rect">
            <a:avLst/>
          </a:prstGeom>
        </p:spPr>
      </p:pic>
      <p:sp>
        <p:nvSpPr>
          <p:cNvPr id="3" name="object 3">
            <a:extLst>
              <a:ext uri="{FF2B5EF4-FFF2-40B4-BE49-F238E27FC236}">
                <a16:creationId xmlns:a16="http://schemas.microsoft.com/office/drawing/2014/main" id="{37B8F130-D711-59C7-F64F-D7CE6EC55672}"/>
              </a:ext>
            </a:extLst>
          </p:cNvPr>
          <p:cNvSpPr txBox="1"/>
          <p:nvPr/>
        </p:nvSpPr>
        <p:spPr>
          <a:xfrm>
            <a:off x="9468759" y="620553"/>
            <a:ext cx="2134870" cy="9855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6300" spc="165" dirty="0">
                <a:solidFill>
                  <a:srgbClr val="31C1A7"/>
                </a:solidFill>
                <a:latin typeface="Trebuchet MS"/>
                <a:cs typeface="Trebuchet MS"/>
              </a:rPr>
              <a:t>0</a:t>
            </a:r>
            <a:r>
              <a:rPr sz="6300" spc="720" dirty="0">
                <a:solidFill>
                  <a:srgbClr val="31C1A7"/>
                </a:solidFill>
                <a:latin typeface="Trebuchet MS"/>
                <a:cs typeface="Trebuchet MS"/>
              </a:rPr>
              <a:t>0</a:t>
            </a:r>
            <a:r>
              <a:rPr sz="8250" spc="-569" baseline="6060" dirty="0">
                <a:solidFill>
                  <a:srgbClr val="31C1A7"/>
                </a:solidFill>
                <a:latin typeface="Trebuchet MS"/>
                <a:cs typeface="Trebuchet MS"/>
              </a:rPr>
              <a:t>:</a:t>
            </a:r>
            <a:r>
              <a:rPr sz="6300" spc="165" dirty="0">
                <a:solidFill>
                  <a:srgbClr val="31C1A7"/>
                </a:solidFill>
                <a:latin typeface="Trebuchet MS"/>
                <a:cs typeface="Trebuchet MS"/>
              </a:rPr>
              <a:t>30</a:t>
            </a:r>
            <a:endParaRPr sz="6300" dirty="0">
              <a:latin typeface="Trebuchet MS"/>
              <a:cs typeface="Trebuchet MS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226BA63C-1BA1-6969-9578-17E63E54503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54000" y="201111"/>
            <a:ext cx="7518400" cy="19774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800" dirty="0" err="1">
                <a:solidFill>
                  <a:srgbClr val="1B4F5F"/>
                </a:solidFill>
              </a:rPr>
              <a:t>Вопрос</a:t>
            </a:r>
            <a:r>
              <a:rPr sz="3800" spc="-15" dirty="0">
                <a:solidFill>
                  <a:srgbClr val="1B4F5F"/>
                </a:solidFill>
              </a:rPr>
              <a:t> </a:t>
            </a:r>
            <a:r>
              <a:rPr sz="3800" spc="-50" dirty="0">
                <a:solidFill>
                  <a:srgbClr val="1B4F5F"/>
                </a:solidFill>
              </a:rPr>
              <a:t>4</a:t>
            </a:r>
            <a:br>
              <a:rPr lang="ru-RU" sz="3800" spc="-50" dirty="0">
                <a:solidFill>
                  <a:srgbClr val="1B4F5F"/>
                </a:solidFill>
              </a:rPr>
            </a:br>
            <a:endParaRPr sz="3800" dirty="0"/>
          </a:p>
          <a:p>
            <a:pPr marL="12700" marR="5080">
              <a:lnSpc>
                <a:spcPts val="2920"/>
              </a:lnSpc>
              <a:spcBef>
                <a:spcPts val="445"/>
              </a:spcBef>
            </a:pPr>
            <a:r>
              <a:rPr lang="ru-RU" b="0" i="1" dirty="0"/>
              <a:t>Что означает быть совладельцем компании, если у тебя есть акция?</a:t>
            </a:r>
            <a:endParaRPr sz="2700" b="0" i="1" dirty="0">
              <a:latin typeface="Trebuchet MS"/>
              <a:cs typeface="Trebuchet MS"/>
            </a:endParaRP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C0DEE0D9-45D0-DA29-B376-CD33737E0167}"/>
              </a:ext>
            </a:extLst>
          </p:cNvPr>
          <p:cNvSpPr txBox="1"/>
          <p:nvPr/>
        </p:nvSpPr>
        <p:spPr>
          <a:xfrm>
            <a:off x="614776" y="2951624"/>
            <a:ext cx="8681623" cy="1233671"/>
          </a:xfrm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lvl="0"/>
            <a:r>
              <a:rPr sz="2400" b="1" spc="20" dirty="0">
                <a:solidFill>
                  <a:srgbClr val="1B4F5F"/>
                </a:solidFill>
                <a:latin typeface="Trebuchet MS"/>
                <a:cs typeface="Trebuchet MS"/>
              </a:rPr>
              <a:t>А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Ты имеешь право получать дивиденды от компании</a:t>
            </a:r>
          </a:p>
          <a:p>
            <a:pPr lvl="0"/>
            <a:r>
              <a:rPr sz="2400" b="1" spc="-50" dirty="0">
                <a:solidFill>
                  <a:srgbClr val="1B4F5F"/>
                </a:solidFill>
                <a:latin typeface="Trebuchet MS"/>
                <a:cs typeface="Trebuchet MS"/>
              </a:rPr>
              <a:t>Б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Ты можешь участвовать в управлении компанией</a:t>
            </a:r>
            <a:endParaRPr lang="ru-RU" sz="2400" dirty="0"/>
          </a:p>
          <a:p>
            <a:pPr lvl="0"/>
            <a:r>
              <a:rPr sz="2400" b="1" spc="30" dirty="0">
                <a:solidFill>
                  <a:srgbClr val="1B4F5F"/>
                </a:solidFill>
                <a:latin typeface="Trebuchet MS"/>
                <a:cs typeface="Trebuchet MS"/>
              </a:rPr>
              <a:t>В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spc="-10" dirty="0">
                <a:solidFill>
                  <a:srgbClr val="1B4F5F"/>
                </a:solidFill>
                <a:latin typeface="Trebuchet MS"/>
              </a:rPr>
              <a:t>Ты зарабатываешь деньги на продаже акциях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DC5596A-4F9F-4363-741D-7141EBF016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05432" y="5200958"/>
            <a:ext cx="1315840" cy="13158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FB29AF9-00FE-9467-D57A-24CD0B576E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6307233"/>
            <a:ext cx="1769658" cy="41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7668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2C82B4-5D30-67A8-7481-6EDFC85B39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>
            <a:extLst>
              <a:ext uri="{FF2B5EF4-FFF2-40B4-BE49-F238E27FC236}">
                <a16:creationId xmlns:a16="http://schemas.microsoft.com/office/drawing/2014/main" id="{AF271357-8EAC-4812-4578-030FC8FECFC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144000" y="0"/>
            <a:ext cx="2974848" cy="1799859"/>
          </a:xfrm>
          <a:prstGeom prst="rect">
            <a:avLst/>
          </a:prstGeom>
        </p:spPr>
      </p:pic>
      <p:sp>
        <p:nvSpPr>
          <p:cNvPr id="3" name="object 3">
            <a:extLst>
              <a:ext uri="{FF2B5EF4-FFF2-40B4-BE49-F238E27FC236}">
                <a16:creationId xmlns:a16="http://schemas.microsoft.com/office/drawing/2014/main" id="{510F5153-6CEF-5922-CED7-EC1E4A6D79A8}"/>
              </a:ext>
            </a:extLst>
          </p:cNvPr>
          <p:cNvSpPr txBox="1"/>
          <p:nvPr/>
        </p:nvSpPr>
        <p:spPr>
          <a:xfrm>
            <a:off x="9594751" y="620553"/>
            <a:ext cx="2134870" cy="9855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6300" spc="165" dirty="0">
                <a:solidFill>
                  <a:srgbClr val="31C1A7"/>
                </a:solidFill>
                <a:latin typeface="Trebuchet MS"/>
                <a:cs typeface="Trebuchet MS"/>
              </a:rPr>
              <a:t>0</a:t>
            </a:r>
            <a:r>
              <a:rPr sz="6300" spc="720" dirty="0">
                <a:solidFill>
                  <a:srgbClr val="31C1A7"/>
                </a:solidFill>
                <a:latin typeface="Trebuchet MS"/>
                <a:cs typeface="Trebuchet MS"/>
              </a:rPr>
              <a:t>0</a:t>
            </a:r>
            <a:r>
              <a:rPr sz="8250" spc="-569" baseline="6060" dirty="0">
                <a:solidFill>
                  <a:srgbClr val="31C1A7"/>
                </a:solidFill>
                <a:latin typeface="Trebuchet MS"/>
                <a:cs typeface="Trebuchet MS"/>
              </a:rPr>
              <a:t>:</a:t>
            </a:r>
            <a:r>
              <a:rPr sz="6300" spc="165" dirty="0">
                <a:solidFill>
                  <a:srgbClr val="31C1A7"/>
                </a:solidFill>
                <a:latin typeface="Trebuchet MS"/>
                <a:cs typeface="Trebuchet MS"/>
              </a:rPr>
              <a:t>30</a:t>
            </a:r>
            <a:endParaRPr sz="6300">
              <a:latin typeface="Trebuchet MS"/>
              <a:cs typeface="Trebuchet MS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1FD9C428-BAFA-DB63-2944-A3931EF508B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8292" y="274628"/>
            <a:ext cx="6405245" cy="15901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800" dirty="0" err="1">
                <a:solidFill>
                  <a:srgbClr val="1B4F5F"/>
                </a:solidFill>
              </a:rPr>
              <a:t>Вопрос</a:t>
            </a:r>
            <a:r>
              <a:rPr sz="3800" spc="-15" dirty="0">
                <a:solidFill>
                  <a:srgbClr val="1B4F5F"/>
                </a:solidFill>
              </a:rPr>
              <a:t> </a:t>
            </a:r>
            <a:r>
              <a:rPr sz="3800" spc="-50" dirty="0">
                <a:solidFill>
                  <a:srgbClr val="1B4F5F"/>
                </a:solidFill>
              </a:rPr>
              <a:t>5</a:t>
            </a:r>
            <a:br>
              <a:rPr lang="ru-RU" sz="3800" spc="-50" dirty="0">
                <a:solidFill>
                  <a:srgbClr val="1B4F5F"/>
                </a:solidFill>
              </a:rPr>
            </a:br>
            <a:endParaRPr sz="3800" dirty="0"/>
          </a:p>
          <a:p>
            <a:pPr lvl="0"/>
            <a:r>
              <a:rPr lang="ru-RU" b="0" i="1" dirty="0"/>
              <a:t>В чем риски покупки криптовалюты?</a:t>
            </a:r>
          </a:p>
        </p:txBody>
      </p:sp>
      <p:sp>
        <p:nvSpPr>
          <p:cNvPr id="6" name="object 6">
            <a:extLst>
              <a:ext uri="{FF2B5EF4-FFF2-40B4-BE49-F238E27FC236}">
                <a16:creationId xmlns:a16="http://schemas.microsoft.com/office/drawing/2014/main" id="{70CBDCA2-521C-06F3-DF43-F8401E070C04}"/>
              </a:ext>
            </a:extLst>
          </p:cNvPr>
          <p:cNvSpPr txBox="1"/>
          <p:nvPr/>
        </p:nvSpPr>
        <p:spPr>
          <a:xfrm>
            <a:off x="594554" y="2488292"/>
            <a:ext cx="8473246" cy="1464503"/>
          </a:xfrm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80"/>
              </a:spcBef>
              <a:tabLst>
                <a:tab pos="467359" algn="l"/>
              </a:tabLst>
            </a:pPr>
            <a:r>
              <a:rPr sz="2400" b="1" spc="20" dirty="0">
                <a:solidFill>
                  <a:srgbClr val="1B4F5F"/>
                </a:solidFill>
                <a:latin typeface="Trebuchet MS"/>
                <a:cs typeface="Trebuchet MS"/>
              </a:rPr>
              <a:t>А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dirty="0">
                <a:solidFill>
                  <a:srgbClr val="1B4F5F"/>
                </a:solidFill>
                <a:latin typeface="Trebuchet MS"/>
              </a:rPr>
              <a:t>Высокая волатильность цен и потеря инвестиций</a:t>
            </a:r>
            <a:endParaRPr sz="2400" dirty="0">
              <a:solidFill>
                <a:srgbClr val="1B4F5F"/>
              </a:solidFill>
              <a:latin typeface="Trebuchet MS"/>
            </a:endParaRPr>
          </a:p>
          <a:p>
            <a:pPr marL="12700">
              <a:lnSpc>
                <a:spcPct val="100000"/>
              </a:lnSpc>
              <a:spcBef>
                <a:spcPts val="885"/>
              </a:spcBef>
              <a:tabLst>
                <a:tab pos="467359" algn="l"/>
              </a:tabLst>
            </a:pPr>
            <a:r>
              <a:rPr sz="2400" b="1" spc="-50" dirty="0">
                <a:solidFill>
                  <a:srgbClr val="1B4F5F"/>
                </a:solidFill>
                <a:latin typeface="Trebuchet MS"/>
                <a:cs typeface="Trebuchet MS"/>
              </a:rPr>
              <a:t>Б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dirty="0">
                <a:solidFill>
                  <a:srgbClr val="1B4F5F"/>
                </a:solidFill>
                <a:latin typeface="Trebuchet MS"/>
              </a:rPr>
              <a:t>Гарантированная прибыль и стабильный рост цен</a:t>
            </a:r>
          </a:p>
          <a:p>
            <a:pPr marL="12700">
              <a:lnSpc>
                <a:spcPct val="100000"/>
              </a:lnSpc>
              <a:spcBef>
                <a:spcPts val="885"/>
              </a:spcBef>
              <a:tabLst>
                <a:tab pos="467359" algn="l"/>
              </a:tabLst>
            </a:pPr>
            <a:r>
              <a:rPr sz="2400" b="1" spc="30" dirty="0">
                <a:solidFill>
                  <a:srgbClr val="1B4F5F"/>
                </a:solidFill>
                <a:latin typeface="Trebuchet MS"/>
                <a:cs typeface="Trebuchet MS"/>
              </a:rPr>
              <a:t>В</a:t>
            </a:r>
            <a:r>
              <a:rPr sz="2400" b="1" dirty="0">
                <a:solidFill>
                  <a:srgbClr val="1B4F5F"/>
                </a:solidFill>
                <a:latin typeface="Trebuchet MS"/>
                <a:cs typeface="Trebuchet MS"/>
              </a:rPr>
              <a:t>	</a:t>
            </a:r>
            <a:r>
              <a:rPr lang="ru-RU" sz="2400" dirty="0">
                <a:solidFill>
                  <a:srgbClr val="1B4F5F"/>
                </a:solidFill>
                <a:latin typeface="Trebuchet MS"/>
              </a:rPr>
              <a:t>Низкие комиссии и высокая ликвидность активов</a:t>
            </a:r>
            <a:endParaRPr sz="2400" dirty="0">
              <a:latin typeface="Trebuchet MS"/>
              <a:cs typeface="Trebuchet MS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743CA46-1175-1245-8B20-282662DB08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05432" y="5200958"/>
            <a:ext cx="1315840" cy="131584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64537FE-5E2E-CE93-C0A0-C769564795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6307233"/>
            <a:ext cx="1769658" cy="419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9168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</TotalTime>
  <Words>1216</Words>
  <Application>Microsoft Macintosh PowerPoint</Application>
  <PresentationFormat>Широкоэкранный</PresentationFormat>
  <Paragraphs>129</Paragraphs>
  <Slides>32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6" baseType="lpstr">
      <vt:lpstr>Arial</vt:lpstr>
      <vt:lpstr>Calibri</vt:lpstr>
      <vt:lpstr>Trebuchet MS</vt:lpstr>
      <vt:lpstr>Office Theme</vt:lpstr>
      <vt:lpstr>Презентация PowerPoint</vt:lpstr>
      <vt:lpstr>Нас ждёт:</vt:lpstr>
      <vt:lpstr>Презентация PowerPoint</vt:lpstr>
      <vt:lpstr>ИНВЕСТИЦИИ</vt:lpstr>
      <vt:lpstr>Вопрос 1  Какой финансовый инструмент описан в ситуации ниже?  Ты открыл брокерский счёт в банке, перевёл на него деньги и решил приобрести ценные бумаги у государства.</vt:lpstr>
      <vt:lpstr>Вопрос 2  Что такое акция? </vt:lpstr>
      <vt:lpstr>Вопрос 3  Какая основная цель компании при выпуске акций?</vt:lpstr>
      <vt:lpstr>Вопрос 4  Что означает быть совладельцем компании, если у тебя есть акция?</vt:lpstr>
      <vt:lpstr>Вопрос 5  В чем риски покупки криптовалюты?</vt:lpstr>
      <vt:lpstr>Вопрос 6  Как реагировать на изменения цен криптовалюты?</vt:lpstr>
      <vt:lpstr>Вопрос 7  Какие факторы могут повлиять на цену криптовалюты?  </vt:lpstr>
      <vt:lpstr>Вопрос 8  Какие аспекты следует учитывать при риске покупки криптовалюты?   </vt:lpstr>
      <vt:lpstr>Вопрос 9  Какие виды новостей могут сильнее всего повлиять на цены акций и облигаций?    </vt:lpstr>
      <vt:lpstr>Вопрос 10  Как реагировать на новости, чтобы минимизировать риски инвестирования?     </vt:lpstr>
      <vt:lpstr>Вопрос 11  11-летний мальчик Уоррен решил купить три акции Cities Service Preferred, при этом каждая акция стоила $38,25. Затем акции упали в цене на треть. Сколько стоила каждая акция после падения?      </vt:lpstr>
      <vt:lpstr>Вопрос 12  «Черный лебедь» - это:      </vt:lpstr>
      <vt:lpstr>Презентация PowerPoint</vt:lpstr>
      <vt:lpstr>правильные ответы</vt:lpstr>
      <vt:lpstr>Вопрос 1  Какой финансовый инструмент описан в ситуации ниже?  Ты открыл брокерский счёт в банке, перевёл на него деньги и решил приобрести ценные бумаги у государства.</vt:lpstr>
      <vt:lpstr>Вопрос 2  Что такое акция? </vt:lpstr>
      <vt:lpstr>Вопрос 3  Какая основная цель компании при выпуске акций?</vt:lpstr>
      <vt:lpstr>Вопрос 4  Что означает быть совладельцем компании, если у тебя есть акция?</vt:lpstr>
      <vt:lpstr>Вопрос 5  В чем риски покупки криптовалюты?</vt:lpstr>
      <vt:lpstr>Вопрос 6  Как реагировать на изменения цен криптовалюты?</vt:lpstr>
      <vt:lpstr>Вопрос 7  Какие факторы могут повлиять на цену криптовалюты?  </vt:lpstr>
      <vt:lpstr>Вопрос 8  Какие аспекты следует учитывать при риске покупки криптовалюты?   </vt:lpstr>
      <vt:lpstr>Вопрос 9  Какие виды новостей могут сильнее всего повлиять на цены акций и облигаций?    </vt:lpstr>
      <vt:lpstr>Вопрос 10  Как реагировать на новости, чтобы минимизировать риски инвестирования?     </vt:lpstr>
      <vt:lpstr>Вопрос 11  11-летний мальчик Уоррен решил купить три акции Cities Service Preferred, при этом каждая акция стоила $38,25. Затем акции упали в цене на треть. Сколько стоила каждая акция после падения?      </vt:lpstr>
      <vt:lpstr>Вопрос 12  «Черный лебедь» - это:      </vt:lpstr>
      <vt:lpstr>Подведём итоги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для КВИЗа.pptx</dc:title>
  <dc:creator>Луковская Виктория Геннадьевна</dc:creator>
  <cp:lastModifiedBy>Арзамасова Ольга В.</cp:lastModifiedBy>
  <cp:revision>19</cp:revision>
  <dcterms:created xsi:type="dcterms:W3CDTF">2026-02-17T10:02:25Z</dcterms:created>
  <dcterms:modified xsi:type="dcterms:W3CDTF">2026-03-05T16:01:16Z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2026-02-17T00:00:00Z</vt:filetime>
  </property>
  <property fmtid="{D5CDD505-2E9C-101B-9397-08002B2CF9AE}" pid="3" name="Creator">
    <vt:lpwstr>Google</vt:lpwstr>
  </property>
  <property fmtid="{D5CDD505-2E9C-101B-9397-08002B2CF9AE}" pid="4" name="LastSaved">
    <vt:filetime>2026-02-17T00:00:00Z</vt:filetime>
  </property>
</Properties>
</file>